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926E57-C46D-4243-8FAA-91D689F28271}">
  <a:tblStyle styleId="{D2926E57-C46D-4243-8FAA-91D689F282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91993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919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5b280180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5b280180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25b280180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25b280180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5b280180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5b280180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5b280180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5b280180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5b280180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25b280180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5df2b378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5df2b378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5df2b378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25df2b378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25b280180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25b28018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5df2b3787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5df2b378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5df2b3787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5df2b378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25bb400f2f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25bb400f2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25df2b3787_1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25df2b378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25b280180f_0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25b280180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25df2b3787_2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25df2b3787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6f919934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6f91993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1F6CE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1943225" y="1238275"/>
            <a:ext cx="6874500" cy="1799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FFFFF"/>
                </a:solidFill>
              </a:rPr>
              <a:t>UQ-Bio</a:t>
            </a:r>
            <a:r>
              <a:rPr baseline="30000" lang="en">
                <a:solidFill>
                  <a:srgbClr val="FFFFFF"/>
                </a:solidFill>
              </a:rPr>
              <a:t>23</a:t>
            </a:r>
            <a:r>
              <a:rPr lang="en">
                <a:solidFill>
                  <a:srgbClr val="FFFFFF"/>
                </a:solidFill>
              </a:rPr>
              <a:t> Drug Discovery Challenge</a:t>
            </a:r>
            <a:endParaRPr>
              <a:solidFill>
                <a:srgbClr val="FFFFFF"/>
              </a:solidFill>
            </a:endParaRPr>
          </a:p>
        </p:txBody>
      </p:sp>
      <p:pic>
        <p:nvPicPr>
          <p:cNvPr id="68" name="Google Shape;68;p13"/>
          <p:cNvPicPr preferRelativeResize="0"/>
          <p:nvPr/>
        </p:nvPicPr>
        <p:blipFill>
          <a:blip r:embed="rId3">
            <a:alphaModFix/>
          </a:blip>
          <a:stretch>
            <a:fillRect/>
          </a:stretch>
        </p:blipFill>
        <p:spPr>
          <a:xfrm>
            <a:off x="177150" y="1145450"/>
            <a:ext cx="1807975" cy="1799750"/>
          </a:xfrm>
          <a:prstGeom prst="rect">
            <a:avLst/>
          </a:prstGeom>
          <a:noFill/>
          <a:ln>
            <a:noFill/>
          </a:ln>
        </p:spPr>
      </p:pic>
      <p:sp>
        <p:nvSpPr>
          <p:cNvPr id="69" name="Google Shape;69;p13"/>
          <p:cNvSpPr txBox="1"/>
          <p:nvPr/>
        </p:nvSpPr>
        <p:spPr>
          <a:xfrm>
            <a:off x="4736825" y="3188125"/>
            <a:ext cx="4080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Roboto"/>
                <a:ea typeface="Roboto"/>
                <a:cs typeface="Roboto"/>
                <a:sym typeface="Roboto"/>
              </a:rPr>
              <a:t>Wednesday, May 31 - June 13, 2023 </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Stage 1 - Wednesday, May 31, 2023</a:t>
            </a:r>
            <a:endParaRPr/>
          </a:p>
        </p:txBody>
      </p:sp>
      <p:sp>
        <p:nvSpPr>
          <p:cNvPr id="167" name="Google Shape;167;p22"/>
          <p:cNvSpPr txBox="1"/>
          <p:nvPr>
            <p:ph idx="4294967295" type="title"/>
          </p:nvPr>
        </p:nvSpPr>
        <p:spPr>
          <a:xfrm>
            <a:off x="98725" y="231425"/>
            <a:ext cx="84663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F6CEB"/>
                </a:solidFill>
              </a:rPr>
              <a:t>Stage 1: Experimental Quantification</a:t>
            </a:r>
            <a:endParaRPr>
              <a:solidFill>
                <a:srgbClr val="1F6CEB"/>
              </a:solidFill>
            </a:endParaRPr>
          </a:p>
        </p:txBody>
      </p:sp>
      <p:sp>
        <p:nvSpPr>
          <p:cNvPr id="168" name="Google Shape;168;p22"/>
          <p:cNvSpPr txBox="1"/>
          <p:nvPr>
            <p:ph idx="1" type="body"/>
          </p:nvPr>
        </p:nvSpPr>
        <p:spPr>
          <a:xfrm>
            <a:off x="460950" y="1182175"/>
            <a:ext cx="8222100" cy="3279000"/>
          </a:xfrm>
          <a:prstGeom prst="rect">
            <a:avLst/>
          </a:prstGeom>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b="1" i="1" lang="en" sz="2300">
                <a:solidFill>
                  <a:srgbClr val="1F6CEB"/>
                </a:solidFill>
              </a:rPr>
              <a:t>Instructors: </a:t>
            </a:r>
            <a:r>
              <a:rPr lang="en" sz="2300">
                <a:solidFill>
                  <a:srgbClr val="434343"/>
                </a:solidFill>
              </a:rPr>
              <a:t>Luis/Will</a:t>
            </a:r>
            <a:endParaRPr sz="2300">
              <a:solidFill>
                <a:srgbClr val="434343"/>
              </a:solidFill>
            </a:endParaRPr>
          </a:p>
          <a:p>
            <a:pPr indent="0" lvl="0" marL="0" rtl="0" algn="l">
              <a:spcBef>
                <a:spcPts val="0"/>
              </a:spcBef>
              <a:spcAft>
                <a:spcPts val="0"/>
              </a:spcAft>
              <a:buNone/>
            </a:pPr>
            <a:r>
              <a:t/>
            </a:r>
            <a:endParaRPr sz="2300">
              <a:solidFill>
                <a:srgbClr val="434343"/>
              </a:solidFill>
            </a:endParaRPr>
          </a:p>
          <a:p>
            <a:pPr indent="0" lvl="0" marL="0" rtl="0" algn="l">
              <a:spcBef>
                <a:spcPts val="0"/>
              </a:spcBef>
              <a:spcAft>
                <a:spcPts val="0"/>
              </a:spcAft>
              <a:buNone/>
            </a:pPr>
            <a:r>
              <a:rPr b="1" i="1" lang="en" sz="2300">
                <a:solidFill>
                  <a:srgbClr val="1F6CEB"/>
                </a:solidFill>
              </a:rPr>
              <a:t>Materials: </a:t>
            </a:r>
            <a:r>
              <a:rPr lang="en" sz="2300">
                <a:solidFill>
                  <a:srgbClr val="434343"/>
                </a:solidFill>
              </a:rPr>
              <a:t>Simulated microscopy images</a:t>
            </a:r>
            <a:endParaRPr sz="2300">
              <a:solidFill>
                <a:srgbClr val="434343"/>
              </a:solidFill>
            </a:endParaRPr>
          </a:p>
          <a:p>
            <a:pPr indent="0" lvl="0" marL="0" rtl="0" algn="l">
              <a:spcBef>
                <a:spcPts val="0"/>
              </a:spcBef>
              <a:spcAft>
                <a:spcPts val="0"/>
              </a:spcAft>
              <a:buNone/>
            </a:pPr>
            <a:r>
              <a:t/>
            </a:r>
            <a:endParaRPr sz="2300">
              <a:solidFill>
                <a:srgbClr val="434343"/>
              </a:solidFill>
            </a:endParaRPr>
          </a:p>
          <a:p>
            <a:pPr indent="0" lvl="0" marL="0" rtl="0" algn="l">
              <a:spcBef>
                <a:spcPts val="0"/>
              </a:spcBef>
              <a:spcAft>
                <a:spcPts val="0"/>
              </a:spcAft>
              <a:buNone/>
            </a:pPr>
            <a:r>
              <a:rPr b="1" i="1" lang="en" sz="2300">
                <a:solidFill>
                  <a:srgbClr val="1F6CEB"/>
                </a:solidFill>
              </a:rPr>
              <a:t>Task: </a:t>
            </a:r>
            <a:r>
              <a:rPr lang="en" sz="2300">
                <a:solidFill>
                  <a:srgbClr val="434343"/>
                </a:solidFill>
              </a:rPr>
              <a:t>Create a streamlined image processing pipeline to segment cells/nuclei and quantify protein and rna expression in simulated videos.</a:t>
            </a:r>
            <a:endParaRPr sz="2300">
              <a:solidFill>
                <a:srgbClr val="434343"/>
              </a:solidFill>
            </a:endParaRPr>
          </a:p>
          <a:p>
            <a:pPr indent="0" lvl="0" marL="0" rtl="0" algn="l">
              <a:spcBef>
                <a:spcPts val="0"/>
              </a:spcBef>
              <a:spcAft>
                <a:spcPts val="0"/>
              </a:spcAft>
              <a:buNone/>
            </a:pPr>
            <a:r>
              <a:t/>
            </a:r>
            <a:endParaRPr sz="2300">
              <a:solidFill>
                <a:srgbClr val="434343"/>
              </a:solidFill>
            </a:endParaRPr>
          </a:p>
          <a:p>
            <a:pPr indent="0" lvl="0" marL="0" rtl="0" algn="l">
              <a:spcBef>
                <a:spcPts val="0"/>
              </a:spcBef>
              <a:spcAft>
                <a:spcPts val="0"/>
              </a:spcAft>
              <a:buNone/>
            </a:pPr>
            <a:r>
              <a:rPr b="1" i="1" lang="en" sz="2300">
                <a:solidFill>
                  <a:srgbClr val="1F6CEB"/>
                </a:solidFill>
              </a:rPr>
              <a:t>Expected outputs:</a:t>
            </a:r>
            <a:r>
              <a:rPr b="1" lang="en" sz="2300">
                <a:solidFill>
                  <a:srgbClr val="434343"/>
                </a:solidFill>
              </a:rPr>
              <a:t> </a:t>
            </a:r>
            <a:r>
              <a:rPr lang="en" sz="2300">
                <a:solidFill>
                  <a:srgbClr val="434343"/>
                </a:solidFill>
              </a:rPr>
              <a:t>(1) CSV file with </a:t>
            </a:r>
            <a:r>
              <a:rPr lang="en" sz="2300">
                <a:solidFill>
                  <a:srgbClr val="434343"/>
                </a:solidFill>
              </a:rPr>
              <a:t>processed data </a:t>
            </a:r>
            <a:r>
              <a:rPr lang="en" sz="2300">
                <a:solidFill>
                  <a:srgbClr val="434343"/>
                </a:solidFill>
              </a:rPr>
              <a:t>and (2) streamlined function to generate these data from image sets. Data will include: cell size, nucleus size, protein concentration (AU), number of mRNA in nucleus/cytoplasm, number and intensity of transcription sites. </a:t>
            </a:r>
            <a:endParaRPr sz="2300">
              <a:solidFill>
                <a:srgbClr val="434343"/>
              </a:solidFill>
            </a:endParaRPr>
          </a:p>
          <a:p>
            <a:pPr indent="0" lvl="0" marL="0" rtl="0" algn="l">
              <a:spcBef>
                <a:spcPts val="0"/>
              </a:spcBef>
              <a:spcAft>
                <a:spcPts val="0"/>
              </a:spcAft>
              <a:buNone/>
            </a:pPr>
            <a:r>
              <a:t/>
            </a:r>
            <a:endParaRPr i="1" sz="2300">
              <a:solidFill>
                <a:srgbClr val="FF9900"/>
              </a:solidFill>
            </a:endParaRPr>
          </a:p>
          <a:p>
            <a:pPr indent="0" lvl="0" marL="0" rtl="0" algn="l">
              <a:spcBef>
                <a:spcPts val="0"/>
              </a:spcBef>
              <a:spcAft>
                <a:spcPts val="0"/>
              </a:spcAft>
              <a:buNone/>
            </a:pPr>
            <a:r>
              <a:rPr i="1" lang="en" sz="2300">
                <a:solidFill>
                  <a:srgbClr val="1F6CEB"/>
                </a:solidFill>
              </a:rPr>
              <a:t>The team that produces the fastest and most accurate </a:t>
            </a:r>
            <a:r>
              <a:rPr i="1" lang="en" sz="2300">
                <a:solidFill>
                  <a:srgbClr val="1F6CEB"/>
                </a:solidFill>
              </a:rPr>
              <a:t>calculations</a:t>
            </a:r>
            <a:r>
              <a:rPr i="1" lang="en" sz="2300">
                <a:solidFill>
                  <a:srgbClr val="1F6CEB"/>
                </a:solidFill>
              </a:rPr>
              <a:t> of cell properties will be awarded the title of “Image Analysis Experts”. Their codes will be made available to all other teams for subsequent tasks.</a:t>
            </a:r>
            <a:endParaRPr i="1" sz="2300">
              <a:solidFill>
                <a:srgbClr val="1F6CEB"/>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Stage 2 - Friday, June 2nd, 2023</a:t>
            </a:r>
            <a:endParaRPr/>
          </a:p>
        </p:txBody>
      </p:sp>
      <p:sp>
        <p:nvSpPr>
          <p:cNvPr id="174" name="Google Shape;174;p23"/>
          <p:cNvSpPr txBox="1"/>
          <p:nvPr>
            <p:ph idx="4294967295" type="title"/>
          </p:nvPr>
        </p:nvSpPr>
        <p:spPr>
          <a:xfrm>
            <a:off x="98725" y="231425"/>
            <a:ext cx="84663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F6CEB"/>
                </a:solidFill>
              </a:rPr>
              <a:t>Stage 2: Statistical </a:t>
            </a:r>
            <a:r>
              <a:rPr lang="en">
                <a:solidFill>
                  <a:srgbClr val="1F6CEB"/>
                </a:solidFill>
              </a:rPr>
              <a:t>Analysis</a:t>
            </a:r>
            <a:endParaRPr>
              <a:solidFill>
                <a:srgbClr val="1F6CEB"/>
              </a:solidFill>
            </a:endParaRPr>
          </a:p>
        </p:txBody>
      </p:sp>
      <p:sp>
        <p:nvSpPr>
          <p:cNvPr id="175" name="Google Shape;175;p23"/>
          <p:cNvSpPr txBox="1"/>
          <p:nvPr>
            <p:ph idx="1" type="body"/>
          </p:nvPr>
        </p:nvSpPr>
        <p:spPr>
          <a:xfrm>
            <a:off x="460950" y="844300"/>
            <a:ext cx="8222100" cy="3480300"/>
          </a:xfrm>
          <a:prstGeom prst="rect">
            <a:avLst/>
          </a:prstGeom>
        </p:spPr>
        <p:txBody>
          <a:bodyPr anchorCtr="0" anchor="ctr" bIns="91425" lIns="91425" spcFirstLastPara="1" rIns="91425" wrap="square" tIns="91425">
            <a:normAutofit fontScale="62500" lnSpcReduction="20000"/>
          </a:bodyPr>
          <a:lstStyle/>
          <a:p>
            <a:pPr indent="0" lvl="0" marL="0" rtl="0" algn="l">
              <a:spcBef>
                <a:spcPts val="0"/>
              </a:spcBef>
              <a:spcAft>
                <a:spcPts val="0"/>
              </a:spcAft>
              <a:buNone/>
            </a:pPr>
            <a:r>
              <a:rPr b="1" i="1" lang="en" sz="2300">
                <a:solidFill>
                  <a:srgbClr val="1F6CEB"/>
                </a:solidFill>
              </a:rPr>
              <a:t>Instructor:</a:t>
            </a:r>
            <a:r>
              <a:rPr lang="en" sz="2300">
                <a:solidFill>
                  <a:srgbClr val="1F6CEB"/>
                </a:solidFill>
              </a:rPr>
              <a:t> </a:t>
            </a:r>
            <a:r>
              <a:rPr lang="en" sz="2300">
                <a:solidFill>
                  <a:srgbClr val="434343"/>
                </a:solidFill>
              </a:rPr>
              <a:t>Brian/Ania </a:t>
            </a:r>
            <a:endParaRPr sz="2300">
              <a:solidFill>
                <a:srgbClr val="434343"/>
              </a:solidFill>
            </a:endParaRPr>
          </a:p>
          <a:p>
            <a:pPr indent="0" lvl="0" marL="0" rtl="0" algn="l">
              <a:spcBef>
                <a:spcPts val="0"/>
              </a:spcBef>
              <a:spcAft>
                <a:spcPts val="0"/>
              </a:spcAft>
              <a:buNone/>
            </a:pPr>
            <a:r>
              <a:t/>
            </a:r>
            <a:endParaRPr sz="2300">
              <a:solidFill>
                <a:srgbClr val="434343"/>
              </a:solidFill>
            </a:endParaRPr>
          </a:p>
          <a:p>
            <a:pPr indent="0" lvl="0" marL="0" rtl="0" algn="l">
              <a:spcBef>
                <a:spcPts val="0"/>
              </a:spcBef>
              <a:spcAft>
                <a:spcPts val="0"/>
              </a:spcAft>
              <a:buNone/>
            </a:pPr>
            <a:r>
              <a:rPr b="1" i="1" lang="en" sz="2300">
                <a:solidFill>
                  <a:srgbClr val="1F6CEB"/>
                </a:solidFill>
              </a:rPr>
              <a:t>Materials: </a:t>
            </a:r>
            <a:r>
              <a:rPr lang="en" sz="2300">
                <a:solidFill>
                  <a:srgbClr val="434343"/>
                </a:solidFill>
              </a:rPr>
              <a:t>CSV</a:t>
            </a:r>
            <a:r>
              <a:rPr lang="en" sz="2300">
                <a:solidFill>
                  <a:srgbClr val="434343"/>
                </a:solidFill>
              </a:rPr>
              <a:t> dataset from image processing for all drug treatments and all time points</a:t>
            </a:r>
            <a:endParaRPr sz="2300">
              <a:solidFill>
                <a:srgbClr val="434343"/>
              </a:solidFill>
            </a:endParaRPr>
          </a:p>
          <a:p>
            <a:pPr indent="0" lvl="0" marL="0" rtl="0" algn="l">
              <a:spcBef>
                <a:spcPts val="0"/>
              </a:spcBef>
              <a:spcAft>
                <a:spcPts val="0"/>
              </a:spcAft>
              <a:buNone/>
            </a:pPr>
            <a:r>
              <a:t/>
            </a:r>
            <a:endParaRPr sz="2300">
              <a:solidFill>
                <a:srgbClr val="434343"/>
              </a:solidFill>
            </a:endParaRPr>
          </a:p>
          <a:p>
            <a:pPr indent="0" lvl="0" marL="0" rtl="0" algn="l">
              <a:spcBef>
                <a:spcPts val="0"/>
              </a:spcBef>
              <a:spcAft>
                <a:spcPts val="0"/>
              </a:spcAft>
              <a:buNone/>
            </a:pPr>
            <a:r>
              <a:rPr b="1" i="1" lang="en" sz="2300">
                <a:solidFill>
                  <a:srgbClr val="1F6CEB"/>
                </a:solidFill>
              </a:rPr>
              <a:t>Tasks:</a:t>
            </a:r>
            <a:r>
              <a:rPr b="1" i="1" lang="en" sz="2300">
                <a:solidFill>
                  <a:srgbClr val="434343"/>
                </a:solidFill>
              </a:rPr>
              <a:t> </a:t>
            </a:r>
            <a:r>
              <a:rPr lang="en" sz="2300">
                <a:solidFill>
                  <a:srgbClr val="434343"/>
                </a:solidFill>
              </a:rPr>
              <a:t>(1) Visualize and analyze </a:t>
            </a:r>
            <a:r>
              <a:rPr lang="en" sz="2300">
                <a:solidFill>
                  <a:srgbClr val="434343"/>
                </a:solidFill>
              </a:rPr>
              <a:t>statistics for cell size, cell vitality, protein, and nuclear/cytoplasmic rna using </a:t>
            </a:r>
            <a:r>
              <a:rPr lang="en" sz="2300">
                <a:solidFill>
                  <a:srgbClr val="434343"/>
                </a:solidFill>
              </a:rPr>
              <a:t>barplots, histograms, and summary statistics. Plot trends of measured properties versus time. Calculate correlations between features. (2) Compare data sets to one another and compute statistical significance of drug treatment effects. (3) Create a streamlined computational pipeline to perform similar analyses on any appropriately formatted data set.</a:t>
            </a:r>
            <a:endParaRPr sz="2300">
              <a:solidFill>
                <a:srgbClr val="434343"/>
              </a:solidFill>
            </a:endParaRPr>
          </a:p>
          <a:p>
            <a:pPr indent="0" lvl="0" marL="0" rtl="0" algn="l">
              <a:spcBef>
                <a:spcPts val="0"/>
              </a:spcBef>
              <a:spcAft>
                <a:spcPts val="0"/>
              </a:spcAft>
              <a:buNone/>
            </a:pPr>
            <a:r>
              <a:t/>
            </a:r>
            <a:endParaRPr sz="2300">
              <a:solidFill>
                <a:srgbClr val="434343"/>
              </a:solidFill>
            </a:endParaRPr>
          </a:p>
          <a:p>
            <a:pPr indent="0" lvl="0" marL="0" rtl="0" algn="l">
              <a:spcBef>
                <a:spcPts val="0"/>
              </a:spcBef>
              <a:spcAft>
                <a:spcPts val="0"/>
              </a:spcAft>
              <a:buNone/>
            </a:pPr>
            <a:r>
              <a:rPr b="1" i="1" lang="en" sz="2300">
                <a:solidFill>
                  <a:srgbClr val="1F6CEB"/>
                </a:solidFill>
              </a:rPr>
              <a:t>Expected output:</a:t>
            </a:r>
            <a:r>
              <a:rPr b="1" lang="en" sz="2300">
                <a:solidFill>
                  <a:srgbClr val="1F6CEB"/>
                </a:solidFill>
              </a:rPr>
              <a:t> </a:t>
            </a:r>
            <a:r>
              <a:rPr lang="en" sz="2300">
                <a:solidFill>
                  <a:srgbClr val="434343"/>
                </a:solidFill>
              </a:rPr>
              <a:t>(1) Presentation of data and comparison of analyzed genes. (2) Evaluation of assigned d</a:t>
            </a:r>
            <a:r>
              <a:rPr lang="en" sz="2300">
                <a:solidFill>
                  <a:srgbClr val="434343"/>
                </a:solidFill>
              </a:rPr>
              <a:t>rugs in terms of their efficacy (fraction of repressed protein) and toxicity (fraction of cell death). Based on all teams analyses, the entire group will vote to select up to three drugs to continue testing in the next stage.</a:t>
            </a:r>
            <a:endParaRPr sz="2300">
              <a:solidFill>
                <a:srgbClr val="434343"/>
              </a:solidFill>
            </a:endParaRPr>
          </a:p>
          <a:p>
            <a:pPr indent="0" lvl="0" marL="0" rtl="0" algn="l">
              <a:spcBef>
                <a:spcPts val="0"/>
              </a:spcBef>
              <a:spcAft>
                <a:spcPts val="0"/>
              </a:spcAft>
              <a:buNone/>
            </a:pPr>
            <a:r>
              <a:t/>
            </a:r>
            <a:endParaRPr i="1" sz="2300">
              <a:solidFill>
                <a:srgbClr val="FF9900"/>
              </a:solidFill>
            </a:endParaRPr>
          </a:p>
          <a:p>
            <a:pPr indent="0" lvl="0" marL="0" rtl="0" algn="l">
              <a:spcBef>
                <a:spcPts val="0"/>
              </a:spcBef>
              <a:spcAft>
                <a:spcPts val="0"/>
              </a:spcAft>
              <a:buNone/>
            </a:pPr>
            <a:r>
              <a:rPr i="1" lang="en" sz="2300">
                <a:solidFill>
                  <a:srgbClr val="1F6CEB"/>
                </a:solidFill>
              </a:rPr>
              <a:t>The team that produces the clearest and most statistically sound and complete analyses of cell properties will be awarded the title of “Communications Experts”, and their codes will be made available to all other teams.</a:t>
            </a:r>
            <a:endParaRPr sz="2300">
              <a:solidFill>
                <a:srgbClr val="FF9900"/>
              </a:solidFil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Stage 3 - Monday, June 5th, 2023</a:t>
            </a:r>
            <a:endParaRPr/>
          </a:p>
        </p:txBody>
      </p:sp>
      <p:sp>
        <p:nvSpPr>
          <p:cNvPr id="181" name="Google Shape;181;p24"/>
          <p:cNvSpPr txBox="1"/>
          <p:nvPr>
            <p:ph idx="4294967295" type="title"/>
          </p:nvPr>
        </p:nvSpPr>
        <p:spPr>
          <a:xfrm>
            <a:off x="98725" y="231425"/>
            <a:ext cx="84663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F6CEB"/>
                </a:solidFill>
              </a:rPr>
              <a:t>Stage 3: Machine Learning</a:t>
            </a:r>
            <a:endParaRPr>
              <a:solidFill>
                <a:srgbClr val="1F6CEB"/>
              </a:solidFill>
            </a:endParaRPr>
          </a:p>
        </p:txBody>
      </p:sp>
      <p:sp>
        <p:nvSpPr>
          <p:cNvPr id="182" name="Google Shape;182;p24"/>
          <p:cNvSpPr txBox="1"/>
          <p:nvPr>
            <p:ph idx="1" type="body"/>
          </p:nvPr>
        </p:nvSpPr>
        <p:spPr>
          <a:xfrm>
            <a:off x="460950" y="968925"/>
            <a:ext cx="8222100" cy="34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1F6CEB"/>
                </a:solidFill>
              </a:rPr>
              <a:t>Instructors:</a:t>
            </a:r>
            <a:r>
              <a:rPr i="1" lang="en">
                <a:solidFill>
                  <a:srgbClr val="434343"/>
                </a:solidFill>
              </a:rPr>
              <a:t> </a:t>
            </a:r>
            <a:r>
              <a:rPr lang="en">
                <a:solidFill>
                  <a:srgbClr val="434343"/>
                </a:solidFill>
              </a:rPr>
              <a:t>Will/Zach</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b="1" i="1" lang="en">
                <a:solidFill>
                  <a:srgbClr val="1F6CEB"/>
                </a:solidFill>
              </a:rPr>
              <a:t>Materials: </a:t>
            </a:r>
            <a:r>
              <a:rPr lang="en">
                <a:solidFill>
                  <a:srgbClr val="434343"/>
                </a:solidFill>
              </a:rPr>
              <a:t>Finalized image analysis pipeline (stage 1) that generates CSV data set (stage 2). New data sets (images and processed CSV files) for drug titration experiment (training data) and three held out data sets with unlabeled drug concentrations (testing data).</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b="1" i="1" lang="en">
                <a:solidFill>
                  <a:srgbClr val="1F6CEB"/>
                </a:solidFill>
              </a:rPr>
              <a:t>Task:</a:t>
            </a:r>
            <a:r>
              <a:rPr b="1" i="1" lang="en">
                <a:solidFill>
                  <a:srgbClr val="434343"/>
                </a:solidFill>
              </a:rPr>
              <a:t> </a:t>
            </a:r>
            <a:r>
              <a:rPr lang="en">
                <a:solidFill>
                  <a:srgbClr val="434343"/>
                </a:solidFill>
              </a:rPr>
              <a:t>(1) Perform</a:t>
            </a:r>
            <a:r>
              <a:rPr lang="en">
                <a:solidFill>
                  <a:srgbClr val="434343"/>
                </a:solidFill>
              </a:rPr>
              <a:t> </a:t>
            </a:r>
            <a:r>
              <a:rPr lang="en">
                <a:solidFill>
                  <a:srgbClr val="434343"/>
                </a:solidFill>
              </a:rPr>
              <a:t>regression analysis and machine learning to build a statistical model that estimates drug efficacy, cell vitality, and other cell response features as functions of</a:t>
            </a:r>
            <a:r>
              <a:rPr lang="en">
                <a:solidFill>
                  <a:srgbClr val="434343"/>
                </a:solidFill>
              </a:rPr>
              <a:t> drug concentrations.  (2) Make statistical predictions for the held out data sets with unlabeled drug concentrations. (3) Use model to estimate the drug concentration that maximizes the reward metric for </a:t>
            </a:r>
            <a:r>
              <a:rPr lang="en">
                <a:solidFill>
                  <a:srgbClr val="434343"/>
                </a:solidFill>
              </a:rPr>
              <a:t>efficacy</a:t>
            </a:r>
            <a:r>
              <a:rPr lang="en">
                <a:solidFill>
                  <a:srgbClr val="434343"/>
                </a:solidFill>
              </a:rPr>
              <a:t> and minimizes toxicity:  Reward = (cell survival fraction) / (protein expression).</a:t>
            </a:r>
            <a:endParaRPr>
              <a:solidFill>
                <a:srgbClr val="434343"/>
              </a:solidFill>
            </a:endParaRPr>
          </a:p>
          <a:p>
            <a:pPr indent="0" lvl="0" marL="0" rtl="0" algn="l">
              <a:spcBef>
                <a:spcPts val="0"/>
              </a:spcBef>
              <a:spcAft>
                <a:spcPts val="0"/>
              </a:spcAft>
              <a:buNone/>
            </a:pPr>
            <a:r>
              <a:t/>
            </a:r>
            <a:endParaRPr b="1">
              <a:solidFill>
                <a:srgbClr val="1F6CEB"/>
              </a:solidFill>
            </a:endParaRPr>
          </a:p>
          <a:p>
            <a:pPr indent="0" lvl="0" marL="0" rtl="0" algn="l">
              <a:spcBef>
                <a:spcPts val="0"/>
              </a:spcBef>
              <a:spcAft>
                <a:spcPts val="0"/>
              </a:spcAft>
              <a:buNone/>
            </a:pPr>
            <a:r>
              <a:rPr b="1" i="1" lang="en">
                <a:solidFill>
                  <a:srgbClr val="1F6CEB"/>
                </a:solidFill>
              </a:rPr>
              <a:t>Expect</a:t>
            </a:r>
            <a:r>
              <a:rPr b="1" i="1" lang="en">
                <a:solidFill>
                  <a:srgbClr val="1F6CEB"/>
                </a:solidFill>
              </a:rPr>
              <a:t>ed output: </a:t>
            </a:r>
            <a:r>
              <a:rPr lang="en">
                <a:solidFill>
                  <a:srgbClr val="434343"/>
                </a:solidFill>
              </a:rPr>
              <a:t>(1) Statistical model to relate cell features to drug concentrations. (2) Quantitative predictions for drug concentrations in the three held out samples. (3) Prediction for what drug concentration maximizes the value of Reward. (4) A streamlined notebook performing all regression analyses.</a:t>
            </a:r>
            <a:endParaRPr>
              <a:solidFill>
                <a:srgbClr val="434343"/>
              </a:solidFill>
            </a:endParaRPr>
          </a:p>
          <a:p>
            <a:pPr indent="0" lvl="0" marL="0" rtl="0" algn="l">
              <a:spcBef>
                <a:spcPts val="0"/>
              </a:spcBef>
              <a:spcAft>
                <a:spcPts val="0"/>
              </a:spcAft>
              <a:buNone/>
            </a:pPr>
            <a:r>
              <a:t/>
            </a:r>
            <a:endParaRPr>
              <a:solidFill>
                <a:srgbClr val="1F6CEB"/>
              </a:solidFill>
            </a:endParaRPr>
          </a:p>
          <a:p>
            <a:pPr indent="0" lvl="0" marL="0" rtl="0" algn="l">
              <a:spcBef>
                <a:spcPts val="0"/>
              </a:spcBef>
              <a:spcAft>
                <a:spcPts val="0"/>
              </a:spcAft>
              <a:buNone/>
            </a:pPr>
            <a:r>
              <a:rPr i="1" lang="en">
                <a:solidFill>
                  <a:srgbClr val="1F6CEB"/>
                </a:solidFill>
              </a:rPr>
              <a:t>The team that produces the most accurate estimates of the drug concentrations in the three held out data sets will win the title of “Artificial Intelligence Experts”, and their codes will be made available to all other teams</a:t>
            </a:r>
            <a:endParaRPr>
              <a:solidFill>
                <a:srgbClr val="1F6CEB"/>
              </a:solidFill>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Stage 4 - Wednesday, June 7th, 2023</a:t>
            </a:r>
            <a:endParaRPr/>
          </a:p>
        </p:txBody>
      </p:sp>
      <p:sp>
        <p:nvSpPr>
          <p:cNvPr id="188" name="Google Shape;188;p25"/>
          <p:cNvSpPr txBox="1"/>
          <p:nvPr>
            <p:ph idx="4294967295" type="title"/>
          </p:nvPr>
        </p:nvSpPr>
        <p:spPr>
          <a:xfrm>
            <a:off x="98725" y="231425"/>
            <a:ext cx="84663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F6CEB"/>
                </a:solidFill>
              </a:rPr>
              <a:t>Stage 4: Model Generation</a:t>
            </a:r>
            <a:endParaRPr>
              <a:solidFill>
                <a:srgbClr val="1F6CEB"/>
              </a:solidFill>
            </a:endParaRPr>
          </a:p>
        </p:txBody>
      </p:sp>
      <p:sp>
        <p:nvSpPr>
          <p:cNvPr id="189" name="Google Shape;189;p25"/>
          <p:cNvSpPr txBox="1"/>
          <p:nvPr>
            <p:ph idx="1" type="body"/>
          </p:nvPr>
        </p:nvSpPr>
        <p:spPr>
          <a:xfrm>
            <a:off x="460950" y="921225"/>
            <a:ext cx="8222100" cy="3377700"/>
          </a:xfrm>
          <a:prstGeom prst="rect">
            <a:avLst/>
          </a:prstGeom>
        </p:spPr>
        <p:txBody>
          <a:bodyPr anchorCtr="0" anchor="ctr" bIns="91425" lIns="91425" spcFirstLastPara="1" rIns="91425" wrap="square" tIns="91425">
            <a:normAutofit fontScale="62500" lnSpcReduction="10000"/>
          </a:bodyPr>
          <a:lstStyle/>
          <a:p>
            <a:pPr indent="0" lvl="0" marL="0" rtl="0" algn="l">
              <a:spcBef>
                <a:spcPts val="0"/>
              </a:spcBef>
              <a:spcAft>
                <a:spcPts val="0"/>
              </a:spcAft>
              <a:buNone/>
            </a:pPr>
            <a:r>
              <a:rPr b="1" i="1" lang="en" sz="2300">
                <a:solidFill>
                  <a:srgbClr val="1F6CEB"/>
                </a:solidFill>
              </a:rPr>
              <a:t>Instructors:</a:t>
            </a:r>
            <a:r>
              <a:rPr i="1" lang="en" sz="2300">
                <a:solidFill>
                  <a:srgbClr val="434343"/>
                </a:solidFill>
              </a:rPr>
              <a:t> </a:t>
            </a:r>
            <a:r>
              <a:rPr lang="en" sz="2300">
                <a:solidFill>
                  <a:srgbClr val="434343"/>
                </a:solidFill>
              </a:rPr>
              <a:t>Joshua/Michael/Keisha</a:t>
            </a:r>
            <a:endParaRPr sz="2300">
              <a:solidFill>
                <a:srgbClr val="434343"/>
              </a:solidFill>
            </a:endParaRPr>
          </a:p>
          <a:p>
            <a:pPr indent="0" lvl="0" marL="0" rtl="0" algn="l">
              <a:spcBef>
                <a:spcPts val="0"/>
              </a:spcBef>
              <a:spcAft>
                <a:spcPts val="0"/>
              </a:spcAft>
              <a:buNone/>
            </a:pPr>
            <a:r>
              <a:t/>
            </a:r>
            <a:endParaRPr sz="2300">
              <a:solidFill>
                <a:srgbClr val="FF9900"/>
              </a:solidFill>
            </a:endParaRPr>
          </a:p>
          <a:p>
            <a:pPr indent="0" lvl="0" marL="0" rtl="0" algn="l">
              <a:spcBef>
                <a:spcPts val="0"/>
              </a:spcBef>
              <a:spcAft>
                <a:spcPts val="0"/>
              </a:spcAft>
              <a:buNone/>
            </a:pPr>
            <a:r>
              <a:rPr b="1" i="1" lang="en" sz="2300">
                <a:solidFill>
                  <a:srgbClr val="1F6CEB"/>
                </a:solidFill>
              </a:rPr>
              <a:t>Materials: </a:t>
            </a:r>
            <a:r>
              <a:rPr lang="en" sz="2300">
                <a:solidFill>
                  <a:srgbClr val="434343"/>
                </a:solidFill>
              </a:rPr>
              <a:t>Various hypotheses for the mechanism of the drug</a:t>
            </a:r>
            <a:endParaRPr sz="2300">
              <a:solidFill>
                <a:srgbClr val="434343"/>
              </a:solidFill>
            </a:endParaRPr>
          </a:p>
          <a:p>
            <a:pPr indent="0" lvl="0" marL="0" rtl="0" algn="l">
              <a:spcBef>
                <a:spcPts val="0"/>
              </a:spcBef>
              <a:spcAft>
                <a:spcPts val="0"/>
              </a:spcAft>
              <a:buNone/>
            </a:pPr>
            <a:r>
              <a:t/>
            </a:r>
            <a:endParaRPr sz="2300">
              <a:solidFill>
                <a:srgbClr val="FF9900"/>
              </a:solidFill>
            </a:endParaRPr>
          </a:p>
          <a:p>
            <a:pPr indent="0" lvl="0" marL="0" rtl="0" algn="l">
              <a:spcBef>
                <a:spcPts val="0"/>
              </a:spcBef>
              <a:spcAft>
                <a:spcPts val="0"/>
              </a:spcAft>
              <a:buNone/>
            </a:pPr>
            <a:r>
              <a:rPr b="1" i="1" lang="en" sz="2300">
                <a:solidFill>
                  <a:srgbClr val="1F6CEB"/>
                </a:solidFill>
              </a:rPr>
              <a:t>Task:</a:t>
            </a:r>
            <a:r>
              <a:rPr b="1" lang="en" sz="2300">
                <a:solidFill>
                  <a:srgbClr val="434343"/>
                </a:solidFill>
              </a:rPr>
              <a:t> </a:t>
            </a:r>
            <a:r>
              <a:rPr lang="en" sz="2300">
                <a:solidFill>
                  <a:srgbClr val="434343"/>
                </a:solidFill>
              </a:rPr>
              <a:t>(1) Propose stoichiometry vectors and propensity functions for two or more hypotheses that could reproduce the observed statistics of the drug’s (e.g., changing protein degradation rates). (2) Simulate the dynamics of these models before and after application of drug using ODE and SSA models. (3) Tune parameters by hand to reproduce observed statistics from stages 0-2. </a:t>
            </a:r>
            <a:endParaRPr sz="2300">
              <a:solidFill>
                <a:srgbClr val="434343"/>
              </a:solidFill>
            </a:endParaRPr>
          </a:p>
          <a:p>
            <a:pPr indent="0" lvl="0" marL="0" rtl="0" algn="l">
              <a:spcBef>
                <a:spcPts val="0"/>
              </a:spcBef>
              <a:spcAft>
                <a:spcPts val="0"/>
              </a:spcAft>
              <a:buNone/>
            </a:pPr>
            <a:r>
              <a:t/>
            </a:r>
            <a:endParaRPr sz="2300">
              <a:solidFill>
                <a:srgbClr val="FF9900"/>
              </a:solidFill>
            </a:endParaRPr>
          </a:p>
          <a:p>
            <a:pPr indent="0" lvl="0" marL="0" rtl="0" algn="l">
              <a:spcBef>
                <a:spcPts val="0"/>
              </a:spcBef>
              <a:spcAft>
                <a:spcPts val="0"/>
              </a:spcAft>
              <a:buNone/>
            </a:pPr>
            <a:r>
              <a:rPr b="1" i="1" lang="en" sz="2300">
                <a:solidFill>
                  <a:srgbClr val="1F6CEB"/>
                </a:solidFill>
              </a:rPr>
              <a:t>Expected output:</a:t>
            </a:r>
            <a:r>
              <a:rPr i="1" lang="en" sz="2300">
                <a:solidFill>
                  <a:srgbClr val="434343"/>
                </a:solidFill>
              </a:rPr>
              <a:t> </a:t>
            </a:r>
            <a:r>
              <a:rPr lang="en" sz="2300">
                <a:solidFill>
                  <a:srgbClr val="434343"/>
                </a:solidFill>
              </a:rPr>
              <a:t>(1) Clear presentation of different candidate models, explanation of their various mechanisms, and direct comparison of statistics of simulated trajectories and actual cell responses for each models. (2) A streamlined notebook that generates and solves the proposed models.</a:t>
            </a:r>
            <a:endParaRPr sz="2300">
              <a:solidFill>
                <a:srgbClr val="434343"/>
              </a:solidFill>
            </a:endParaRPr>
          </a:p>
          <a:p>
            <a:pPr indent="0" lvl="0" marL="0" rtl="0" algn="l">
              <a:spcBef>
                <a:spcPts val="0"/>
              </a:spcBef>
              <a:spcAft>
                <a:spcPts val="0"/>
              </a:spcAft>
              <a:buNone/>
            </a:pPr>
            <a:r>
              <a:t/>
            </a:r>
            <a:endParaRPr sz="2300">
              <a:solidFill>
                <a:schemeClr val="dk1"/>
              </a:solidFill>
            </a:endParaRPr>
          </a:p>
          <a:p>
            <a:pPr indent="0" lvl="0" marL="0" rtl="0" algn="l">
              <a:spcBef>
                <a:spcPts val="0"/>
              </a:spcBef>
              <a:spcAft>
                <a:spcPts val="0"/>
              </a:spcAft>
              <a:buNone/>
            </a:pPr>
            <a:r>
              <a:rPr i="1" lang="en" sz="2300">
                <a:solidFill>
                  <a:srgbClr val="1F6CEB"/>
                </a:solidFill>
              </a:rPr>
              <a:t>The team that produces the most efficient and clearly presented simulation notebook will win the title “Cell Simulation Experts”, and their codes and models will be made available to all other teams.</a:t>
            </a:r>
            <a:endParaRPr sz="2300">
              <a:solidFill>
                <a:srgbClr val="1F6CEB"/>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Stage 5 - Friday, June 9, 2023</a:t>
            </a:r>
            <a:endParaRPr/>
          </a:p>
        </p:txBody>
      </p:sp>
      <p:sp>
        <p:nvSpPr>
          <p:cNvPr id="195" name="Google Shape;195;p26"/>
          <p:cNvSpPr txBox="1"/>
          <p:nvPr>
            <p:ph idx="4294967295" type="title"/>
          </p:nvPr>
        </p:nvSpPr>
        <p:spPr>
          <a:xfrm>
            <a:off x="98725" y="231425"/>
            <a:ext cx="84663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F6CEB"/>
                </a:solidFill>
              </a:rPr>
              <a:t>Stage 5: Model Parametrization</a:t>
            </a:r>
            <a:endParaRPr>
              <a:solidFill>
                <a:srgbClr val="1F6CEB"/>
              </a:solidFill>
            </a:endParaRPr>
          </a:p>
        </p:txBody>
      </p:sp>
      <p:sp>
        <p:nvSpPr>
          <p:cNvPr id="196" name="Google Shape;196;p26"/>
          <p:cNvSpPr txBox="1"/>
          <p:nvPr>
            <p:ph idx="1" type="body"/>
          </p:nvPr>
        </p:nvSpPr>
        <p:spPr>
          <a:xfrm>
            <a:off x="460950" y="895625"/>
            <a:ext cx="8222100" cy="3440100"/>
          </a:xfrm>
          <a:prstGeom prst="rect">
            <a:avLst/>
          </a:prstGeom>
        </p:spPr>
        <p:txBody>
          <a:bodyPr anchorCtr="0" anchor="ctr" bIns="91425" lIns="91425" spcFirstLastPara="1" rIns="91425" wrap="square" tIns="91425">
            <a:normAutofit fontScale="62500" lnSpcReduction="20000"/>
          </a:bodyPr>
          <a:lstStyle/>
          <a:p>
            <a:pPr indent="0" lvl="0" marL="0" rtl="0" algn="l">
              <a:spcBef>
                <a:spcPts val="0"/>
              </a:spcBef>
              <a:spcAft>
                <a:spcPts val="0"/>
              </a:spcAft>
              <a:buNone/>
            </a:pPr>
            <a:r>
              <a:rPr b="1" i="1" lang="en" sz="2300">
                <a:solidFill>
                  <a:srgbClr val="1F6CEB"/>
                </a:solidFill>
              </a:rPr>
              <a:t>Instructors:</a:t>
            </a:r>
            <a:r>
              <a:rPr b="1" i="1" lang="en" sz="2300">
                <a:solidFill>
                  <a:srgbClr val="434343"/>
                </a:solidFill>
              </a:rPr>
              <a:t> </a:t>
            </a:r>
            <a:r>
              <a:rPr lang="en" sz="2300">
                <a:solidFill>
                  <a:srgbClr val="434343"/>
                </a:solidFill>
              </a:rPr>
              <a:t>Michael/Kaan</a:t>
            </a:r>
            <a:endParaRPr sz="2300">
              <a:solidFill>
                <a:srgbClr val="434343"/>
              </a:solidFill>
            </a:endParaRPr>
          </a:p>
          <a:p>
            <a:pPr indent="0" lvl="0" marL="0" rtl="0" algn="l">
              <a:spcBef>
                <a:spcPts val="0"/>
              </a:spcBef>
              <a:spcAft>
                <a:spcPts val="0"/>
              </a:spcAft>
              <a:buNone/>
            </a:pPr>
            <a:r>
              <a:t/>
            </a:r>
            <a:endParaRPr sz="2300">
              <a:solidFill>
                <a:srgbClr val="FF9900"/>
              </a:solidFill>
            </a:endParaRPr>
          </a:p>
          <a:p>
            <a:pPr indent="0" lvl="0" marL="0" rtl="0" algn="l">
              <a:spcBef>
                <a:spcPts val="0"/>
              </a:spcBef>
              <a:spcAft>
                <a:spcPts val="0"/>
              </a:spcAft>
              <a:buNone/>
            </a:pPr>
            <a:r>
              <a:rPr b="1" i="1" lang="en" sz="2300">
                <a:solidFill>
                  <a:srgbClr val="1F6CEB"/>
                </a:solidFill>
              </a:rPr>
              <a:t>Materials:</a:t>
            </a:r>
            <a:r>
              <a:rPr b="1" lang="en" sz="2300">
                <a:solidFill>
                  <a:srgbClr val="434343"/>
                </a:solidFill>
              </a:rPr>
              <a:t> </a:t>
            </a:r>
            <a:r>
              <a:rPr lang="en" sz="2300">
                <a:solidFill>
                  <a:srgbClr val="434343"/>
                </a:solidFill>
              </a:rPr>
              <a:t>Chosen Model Hypothesis (Stage 3) + Dataset for the selected drug in various conditions (Stages 0-2).</a:t>
            </a:r>
            <a:endParaRPr sz="2300">
              <a:solidFill>
                <a:srgbClr val="434343"/>
              </a:solidFill>
            </a:endParaRPr>
          </a:p>
          <a:p>
            <a:pPr indent="0" lvl="0" marL="0" rtl="0" algn="l">
              <a:spcBef>
                <a:spcPts val="0"/>
              </a:spcBef>
              <a:spcAft>
                <a:spcPts val="0"/>
              </a:spcAft>
              <a:buNone/>
            </a:pPr>
            <a:r>
              <a:t/>
            </a:r>
            <a:endParaRPr sz="2300">
              <a:solidFill>
                <a:srgbClr val="FF9900"/>
              </a:solidFill>
            </a:endParaRPr>
          </a:p>
          <a:p>
            <a:pPr indent="0" lvl="0" marL="0" rtl="0" algn="l">
              <a:spcBef>
                <a:spcPts val="0"/>
              </a:spcBef>
              <a:spcAft>
                <a:spcPts val="0"/>
              </a:spcAft>
              <a:buNone/>
            </a:pPr>
            <a:r>
              <a:rPr b="1" i="1" lang="en" sz="2300">
                <a:solidFill>
                  <a:srgbClr val="1F6CEB"/>
                </a:solidFill>
              </a:rPr>
              <a:t>Task:</a:t>
            </a:r>
            <a:r>
              <a:rPr i="1" lang="en" sz="2300">
                <a:solidFill>
                  <a:srgbClr val="434343"/>
                </a:solidFill>
              </a:rPr>
              <a:t> </a:t>
            </a:r>
            <a:r>
              <a:rPr lang="en" sz="2300">
                <a:solidFill>
                  <a:srgbClr val="434343"/>
                </a:solidFill>
              </a:rPr>
              <a:t>(1) Propose a simplified model to capture the statistics of your team’s chosen hypothesis for gene expression and drug effect and solve this model using the FSP approach. (2) Compute the likelihood of data given the model and an arbitrary parameter set. (3) Manually or automatically adjust parameters to maximize the FSP MLE analyses to estimate model parameters given available data. (4-optional) Quantify parameter uncertainties given existing data using parameter sweeps or MCMC. (5) Use model to predict response under three new drug treatment regimens that have not previously been tested (provided by company CEO).</a:t>
            </a:r>
            <a:endParaRPr sz="2300">
              <a:solidFill>
                <a:srgbClr val="434343"/>
              </a:solidFill>
            </a:endParaRPr>
          </a:p>
          <a:p>
            <a:pPr indent="0" lvl="0" marL="0" rtl="0" algn="l">
              <a:spcBef>
                <a:spcPts val="0"/>
              </a:spcBef>
              <a:spcAft>
                <a:spcPts val="0"/>
              </a:spcAft>
              <a:buNone/>
            </a:pPr>
            <a:r>
              <a:t/>
            </a:r>
            <a:endParaRPr sz="2300">
              <a:solidFill>
                <a:srgbClr val="FF9900"/>
              </a:solidFill>
            </a:endParaRPr>
          </a:p>
          <a:p>
            <a:pPr indent="0" lvl="0" marL="0" rtl="0" algn="l">
              <a:spcBef>
                <a:spcPts val="0"/>
              </a:spcBef>
              <a:spcAft>
                <a:spcPts val="0"/>
              </a:spcAft>
              <a:buNone/>
            </a:pPr>
            <a:r>
              <a:rPr b="1" i="1" lang="en" sz="2300">
                <a:solidFill>
                  <a:srgbClr val="1F6CEB"/>
                </a:solidFill>
              </a:rPr>
              <a:t>Expected output: </a:t>
            </a:r>
            <a:r>
              <a:rPr lang="en" sz="2300">
                <a:solidFill>
                  <a:srgbClr val="434343"/>
                </a:solidFill>
              </a:rPr>
              <a:t>(1) Parametrized model and FSP analysis to predict response over time. (2) </a:t>
            </a:r>
            <a:r>
              <a:rPr lang="en" sz="2300">
                <a:solidFill>
                  <a:srgbClr val="434343"/>
                </a:solidFill>
              </a:rPr>
              <a:t>Streamlined</a:t>
            </a:r>
            <a:r>
              <a:rPr lang="en" sz="2300">
                <a:solidFill>
                  <a:srgbClr val="434343"/>
                </a:solidFill>
              </a:rPr>
              <a:t> notebook to analyze model and search for MLE parameters. (3) Predictions of drug response and cell vitality versus time for required drug treatment regimen. </a:t>
            </a:r>
            <a:endParaRPr sz="2300">
              <a:solidFill>
                <a:srgbClr val="434343"/>
              </a:solidFill>
            </a:endParaRPr>
          </a:p>
          <a:p>
            <a:pPr indent="0" lvl="0" marL="0" rtl="0" algn="l">
              <a:spcBef>
                <a:spcPts val="0"/>
              </a:spcBef>
              <a:spcAft>
                <a:spcPts val="0"/>
              </a:spcAft>
              <a:buNone/>
            </a:pPr>
            <a:r>
              <a:t/>
            </a:r>
            <a:endParaRPr sz="2500">
              <a:solidFill>
                <a:srgbClr val="434343"/>
              </a:solidFill>
            </a:endParaRPr>
          </a:p>
          <a:p>
            <a:pPr indent="0" lvl="0" marL="0" rtl="0" algn="l">
              <a:spcBef>
                <a:spcPts val="0"/>
              </a:spcBef>
              <a:spcAft>
                <a:spcPts val="0"/>
              </a:spcAft>
              <a:buNone/>
            </a:pPr>
            <a:r>
              <a:rPr i="1" lang="en" sz="2500">
                <a:solidFill>
                  <a:srgbClr val="1F6CEB"/>
                </a:solidFill>
              </a:rPr>
              <a:t>The Stage 5 Challenge will be evaluated alongside the entire project on Tuesday June 12.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Presentation - Tuesday, June 13, 2023 2:00pm</a:t>
            </a:r>
            <a:endParaRPr/>
          </a:p>
        </p:txBody>
      </p:sp>
      <p:sp>
        <p:nvSpPr>
          <p:cNvPr id="202" name="Google Shape;202;p27"/>
          <p:cNvSpPr txBox="1"/>
          <p:nvPr>
            <p:ph idx="4294967295" type="title"/>
          </p:nvPr>
        </p:nvSpPr>
        <p:spPr>
          <a:xfrm>
            <a:off x="98725" y="231425"/>
            <a:ext cx="84663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F6CEB"/>
                </a:solidFill>
              </a:rPr>
              <a:t>Final Stage: Project Presentation</a:t>
            </a:r>
            <a:endParaRPr>
              <a:solidFill>
                <a:srgbClr val="1F6CEB"/>
              </a:solidFill>
            </a:endParaRPr>
          </a:p>
        </p:txBody>
      </p:sp>
      <p:sp>
        <p:nvSpPr>
          <p:cNvPr id="203" name="Google Shape;203;p27"/>
          <p:cNvSpPr txBox="1"/>
          <p:nvPr>
            <p:ph idx="1" type="body"/>
          </p:nvPr>
        </p:nvSpPr>
        <p:spPr>
          <a:xfrm>
            <a:off x="107700" y="941900"/>
            <a:ext cx="8928600" cy="12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34343"/>
                </a:solidFill>
              </a:rPr>
              <a:t>On </a:t>
            </a:r>
            <a:r>
              <a:rPr lang="en" sz="1800">
                <a:solidFill>
                  <a:srgbClr val="434343"/>
                </a:solidFill>
              </a:rPr>
              <a:t>Tuesday, June 13, 2023 at 2:00 pm</a:t>
            </a:r>
            <a:r>
              <a:rPr lang="en" sz="1800">
                <a:solidFill>
                  <a:srgbClr val="434343"/>
                </a:solidFill>
              </a:rPr>
              <a:t>, present your results, </a:t>
            </a:r>
            <a:r>
              <a:rPr i="1" lang="en" sz="1800">
                <a:solidFill>
                  <a:srgbClr val="1F6CEB"/>
                </a:solidFill>
              </a:rPr>
              <a:t>pitch your drug selection</a:t>
            </a:r>
            <a:r>
              <a:rPr lang="en" sz="1800">
                <a:solidFill>
                  <a:srgbClr val="434343"/>
                </a:solidFill>
              </a:rPr>
              <a:t>, and explain your team’s approach.  to a group of investors that will determine the winner team, based on the following factors:</a:t>
            </a:r>
            <a:endParaRPr sz="1800"/>
          </a:p>
        </p:txBody>
      </p:sp>
      <p:pic>
        <p:nvPicPr>
          <p:cNvPr id="204" name="Google Shape;204;p27"/>
          <p:cNvPicPr preferRelativeResize="0"/>
          <p:nvPr/>
        </p:nvPicPr>
        <p:blipFill>
          <a:blip r:embed="rId3">
            <a:alphaModFix/>
          </a:blip>
          <a:stretch>
            <a:fillRect/>
          </a:stretch>
        </p:blipFill>
        <p:spPr>
          <a:xfrm>
            <a:off x="7247350" y="2673050"/>
            <a:ext cx="1026075" cy="1026100"/>
          </a:xfrm>
          <a:prstGeom prst="rect">
            <a:avLst/>
          </a:prstGeom>
          <a:noFill/>
          <a:ln>
            <a:noFill/>
          </a:ln>
        </p:spPr>
      </p:pic>
      <p:sp>
        <p:nvSpPr>
          <p:cNvPr id="205" name="Google Shape;205;p27"/>
          <p:cNvSpPr txBox="1"/>
          <p:nvPr>
            <p:ph idx="1" type="body"/>
          </p:nvPr>
        </p:nvSpPr>
        <p:spPr>
          <a:xfrm>
            <a:off x="184475" y="2161250"/>
            <a:ext cx="7185300" cy="17589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rgbClr val="434343"/>
              </a:buClr>
              <a:buSzPts val="1600"/>
              <a:buChar char="●"/>
            </a:pPr>
            <a:r>
              <a:rPr lang="en" sz="1600">
                <a:solidFill>
                  <a:srgbClr val="434343"/>
                </a:solidFill>
              </a:rPr>
              <a:t>Presentation quality</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Reproducibility of approach</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Statistical rigour </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Team’s ability to respond to technical questions. </a:t>
            </a:r>
            <a:endParaRPr sz="1600">
              <a:solidFill>
                <a:srgbClr val="434343"/>
              </a:solidFill>
            </a:endParaRPr>
          </a:p>
          <a:p>
            <a:pPr indent="0" lvl="0" marL="0" rtl="0" algn="l">
              <a:spcBef>
                <a:spcPts val="0"/>
              </a:spcBef>
              <a:spcAft>
                <a:spcPts val="0"/>
              </a:spcAft>
              <a:buNone/>
            </a:pPr>
            <a:r>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nvSpPr>
        <p:spPr>
          <a:xfrm>
            <a:off x="5063100" y="4056550"/>
            <a:ext cx="4080900" cy="1154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300">
                <a:solidFill>
                  <a:schemeClr val="lt1"/>
                </a:solidFill>
                <a:latin typeface="Roboto"/>
                <a:ea typeface="Roboto"/>
                <a:cs typeface="Roboto"/>
                <a:sym typeface="Roboto"/>
              </a:rPr>
              <a:t>end</a:t>
            </a:r>
            <a:endParaRPr sz="63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Disclaimer</a:t>
            </a:r>
            <a:endParaRPr/>
          </a:p>
        </p:txBody>
      </p:sp>
      <p:sp>
        <p:nvSpPr>
          <p:cNvPr id="75" name="Google Shape;75;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following exercise is provided solely for educational purposes and should not be considered real or implemented in any practical scenario. The instructions and information provided are intended for training and learning purposes only. </a:t>
            </a:r>
            <a:r>
              <a:rPr i="1" lang="en" sz="1600">
                <a:solidFill>
                  <a:srgbClr val="1F6CEB"/>
                </a:solidFill>
              </a:rPr>
              <a:t>Any resemblance to real-world applications, scenarios, or outcomes is purely coincidental. </a:t>
            </a:r>
            <a:r>
              <a:rPr lang="en" sz="1600"/>
              <a:t>It is essential to exercise caution and seek appropriate professional advice or guidance when dealing with real-life situations or making decisions. The responsibility for any actions taken based on the content of this exercise lies solely with the individual. Any references to monetary transactions, rewards, or financial outcomes are purely hypothetical and should not be misconstrued as real or applicable to any actual financial situation.</a:t>
            </a:r>
            <a:endParaRPr sz="1600"/>
          </a:p>
          <a:p>
            <a:pPr indent="0" lvl="0" marL="0" rtl="0" algn="l">
              <a:spcBef>
                <a:spcPts val="1600"/>
              </a:spcBef>
              <a:spcAft>
                <a:spcPts val="160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103000" y="435075"/>
            <a:ext cx="9041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ELM-THERAPEUTICS CEO </a:t>
            </a:r>
            <a:r>
              <a:rPr lang="en" sz="2600"/>
              <a:t>INDICTED</a:t>
            </a:r>
            <a:r>
              <a:rPr lang="en" sz="2600"/>
              <a:t> ON FRAUD CHARGES</a:t>
            </a:r>
            <a:endParaRPr sz="2600"/>
          </a:p>
        </p:txBody>
      </p:sp>
      <p:sp>
        <p:nvSpPr>
          <p:cNvPr id="81" name="Google Shape;81;p15"/>
          <p:cNvSpPr txBox="1"/>
          <p:nvPr>
            <p:ph idx="1" type="body"/>
          </p:nvPr>
        </p:nvSpPr>
        <p:spPr>
          <a:xfrm>
            <a:off x="103000" y="3160950"/>
            <a:ext cx="4220700" cy="220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500"/>
              </a:spcAft>
              <a:buNone/>
            </a:pPr>
            <a:r>
              <a:rPr lang="en" sz="1200">
                <a:solidFill>
                  <a:srgbClr val="434343"/>
                </a:solidFill>
              </a:rPr>
              <a:t>Pharmaceutical company Elm-Therapeutics finds itself in dire straits. The company's stock has been plummeting since the previous year, </a:t>
            </a:r>
            <a:r>
              <a:rPr i="1" lang="en" sz="1200">
                <a:solidFill>
                  <a:srgbClr val="1F6CEB"/>
                </a:solidFill>
              </a:rPr>
              <a:t>following a series of failed drug candidates that incurred substantial financial losses</a:t>
            </a:r>
            <a:r>
              <a:rPr lang="en" sz="1200">
                <a:solidFill>
                  <a:srgbClr val="434343"/>
                </a:solidFill>
              </a:rPr>
              <a:t>, and the CEO has been forced into retirement and faces prison after shoddy statistical analyses led to accusations that they had been falsifying data and hiding it from the public and shareholders. </a:t>
            </a:r>
            <a:endParaRPr>
              <a:solidFill>
                <a:srgbClr val="434343"/>
              </a:solidFill>
            </a:endParaRPr>
          </a:p>
        </p:txBody>
      </p:sp>
      <p:pic>
        <p:nvPicPr>
          <p:cNvPr id="82" name="Google Shape;82;p15"/>
          <p:cNvPicPr preferRelativeResize="0"/>
          <p:nvPr/>
        </p:nvPicPr>
        <p:blipFill>
          <a:blip r:embed="rId3">
            <a:alphaModFix/>
          </a:blip>
          <a:stretch>
            <a:fillRect/>
          </a:stretch>
        </p:blipFill>
        <p:spPr>
          <a:xfrm>
            <a:off x="4323625" y="1860074"/>
            <a:ext cx="2249250" cy="1499500"/>
          </a:xfrm>
          <a:prstGeom prst="rect">
            <a:avLst/>
          </a:prstGeom>
          <a:noFill/>
          <a:ln>
            <a:noFill/>
          </a:ln>
        </p:spPr>
      </p:pic>
      <p:pic>
        <p:nvPicPr>
          <p:cNvPr id="83" name="Google Shape;83;p15"/>
          <p:cNvPicPr preferRelativeResize="0"/>
          <p:nvPr/>
        </p:nvPicPr>
        <p:blipFill>
          <a:blip r:embed="rId4">
            <a:alphaModFix/>
          </a:blip>
          <a:stretch>
            <a:fillRect/>
          </a:stretch>
        </p:blipFill>
        <p:spPr>
          <a:xfrm>
            <a:off x="4812125" y="3516300"/>
            <a:ext cx="1549199" cy="1549199"/>
          </a:xfrm>
          <a:prstGeom prst="rect">
            <a:avLst/>
          </a:prstGeom>
          <a:noFill/>
          <a:ln>
            <a:noFill/>
          </a:ln>
        </p:spPr>
      </p:pic>
      <p:pic>
        <p:nvPicPr>
          <p:cNvPr id="84" name="Google Shape;84;p15"/>
          <p:cNvPicPr preferRelativeResize="0"/>
          <p:nvPr/>
        </p:nvPicPr>
        <p:blipFill rotWithShape="1">
          <a:blip r:embed="rId5">
            <a:alphaModFix/>
          </a:blip>
          <a:srcRect b="0" l="26040" r="0" t="0"/>
          <a:stretch/>
        </p:blipFill>
        <p:spPr>
          <a:xfrm>
            <a:off x="6773875" y="1965805"/>
            <a:ext cx="2249251" cy="3041170"/>
          </a:xfrm>
          <a:prstGeom prst="rect">
            <a:avLst/>
          </a:prstGeom>
          <a:noFill/>
          <a:ln>
            <a:noFill/>
          </a:ln>
        </p:spPr>
      </p:pic>
      <p:pic>
        <p:nvPicPr>
          <p:cNvPr id="85" name="Google Shape;85;p15"/>
          <p:cNvPicPr preferRelativeResize="0"/>
          <p:nvPr/>
        </p:nvPicPr>
        <p:blipFill>
          <a:blip r:embed="rId6">
            <a:alphaModFix/>
          </a:blip>
          <a:stretch>
            <a:fillRect/>
          </a:stretch>
        </p:blipFill>
        <p:spPr>
          <a:xfrm>
            <a:off x="488375" y="1860075"/>
            <a:ext cx="2648049" cy="1197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74025" y="477900"/>
            <a:ext cx="8591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ELM-THERAPEUTICS </a:t>
            </a:r>
            <a:r>
              <a:rPr lang="en" sz="2700"/>
              <a:t>THROWS HAT IN THE RING FOR THE HUNT TO CURE GIFFERSTRÖMM’S SYNDROME</a:t>
            </a:r>
            <a:endParaRPr sz="2700"/>
          </a:p>
        </p:txBody>
      </p:sp>
      <p:sp>
        <p:nvSpPr>
          <p:cNvPr id="91" name="Google Shape;91;p16"/>
          <p:cNvSpPr txBox="1"/>
          <p:nvPr>
            <p:ph idx="1" type="body"/>
          </p:nvPr>
        </p:nvSpPr>
        <p:spPr>
          <a:xfrm>
            <a:off x="132150" y="2196750"/>
            <a:ext cx="4905000" cy="208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34343"/>
                </a:solidFill>
              </a:rPr>
              <a:t>Taking their last bit of funding, ELM-Therapeutics decides to attempt the creation of a novel drug to treat the newly described genetic disease, Gifferströmm’s Syndrome. The disease is characterized by a </a:t>
            </a:r>
            <a:r>
              <a:rPr i="1" lang="en">
                <a:solidFill>
                  <a:srgbClr val="1F6CEB"/>
                </a:solidFill>
              </a:rPr>
              <a:t>production of a mutated cytoplasmic protein that eventually builds to cytotoxic levels and causes damage across various tissues.</a:t>
            </a:r>
            <a:r>
              <a:rPr lang="en">
                <a:solidFill>
                  <a:srgbClr val="1F6CEB"/>
                </a:solidFill>
              </a:rPr>
              <a:t> </a:t>
            </a:r>
            <a:endParaRPr>
              <a:solidFill>
                <a:srgbClr val="1F6CEB"/>
              </a:solidFill>
            </a:endParaRPr>
          </a:p>
        </p:txBody>
      </p:sp>
      <p:pic>
        <p:nvPicPr>
          <p:cNvPr id="92" name="Google Shape;92;p16"/>
          <p:cNvPicPr preferRelativeResize="0"/>
          <p:nvPr/>
        </p:nvPicPr>
        <p:blipFill>
          <a:blip r:embed="rId3">
            <a:alphaModFix/>
          </a:blip>
          <a:stretch>
            <a:fillRect/>
          </a:stretch>
        </p:blipFill>
        <p:spPr>
          <a:xfrm>
            <a:off x="5488255" y="2990751"/>
            <a:ext cx="2992819" cy="1994726"/>
          </a:xfrm>
          <a:prstGeom prst="rect">
            <a:avLst/>
          </a:prstGeom>
          <a:noFill/>
          <a:ln>
            <a:noFill/>
          </a:ln>
        </p:spPr>
      </p:pic>
      <p:pic>
        <p:nvPicPr>
          <p:cNvPr id="93" name="Google Shape;93;p16"/>
          <p:cNvPicPr preferRelativeResize="0"/>
          <p:nvPr/>
        </p:nvPicPr>
        <p:blipFill>
          <a:blip r:embed="rId4">
            <a:alphaModFix/>
          </a:blip>
          <a:stretch>
            <a:fillRect/>
          </a:stretch>
        </p:blipFill>
        <p:spPr>
          <a:xfrm>
            <a:off x="5107250" y="1789750"/>
            <a:ext cx="1080451" cy="1080451"/>
          </a:xfrm>
          <a:prstGeom prst="rect">
            <a:avLst/>
          </a:prstGeom>
          <a:noFill/>
          <a:ln>
            <a:noFill/>
          </a:ln>
        </p:spPr>
      </p:pic>
      <p:pic>
        <p:nvPicPr>
          <p:cNvPr id="94" name="Google Shape;94;p16"/>
          <p:cNvPicPr preferRelativeResize="0"/>
          <p:nvPr/>
        </p:nvPicPr>
        <p:blipFill>
          <a:blip r:embed="rId5">
            <a:alphaModFix/>
          </a:blip>
          <a:stretch>
            <a:fillRect/>
          </a:stretch>
        </p:blipFill>
        <p:spPr>
          <a:xfrm>
            <a:off x="6433000" y="1789750"/>
            <a:ext cx="1080451" cy="1080451"/>
          </a:xfrm>
          <a:prstGeom prst="rect">
            <a:avLst/>
          </a:prstGeom>
          <a:noFill/>
          <a:ln>
            <a:noFill/>
          </a:ln>
        </p:spPr>
      </p:pic>
      <p:pic>
        <p:nvPicPr>
          <p:cNvPr id="95" name="Google Shape;95;p16"/>
          <p:cNvPicPr preferRelativeResize="0"/>
          <p:nvPr/>
        </p:nvPicPr>
        <p:blipFill>
          <a:blip r:embed="rId6">
            <a:alphaModFix/>
          </a:blip>
          <a:stretch>
            <a:fillRect/>
          </a:stretch>
        </p:blipFill>
        <p:spPr>
          <a:xfrm>
            <a:off x="7758750" y="1789750"/>
            <a:ext cx="1080451" cy="1080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72000" y="461100"/>
            <a:ext cx="90000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ELM-THERAPEUTICS USES ML FOR DRUG DISCOVERY</a:t>
            </a:r>
            <a:endParaRPr sz="3600"/>
          </a:p>
        </p:txBody>
      </p:sp>
      <p:graphicFrame>
        <p:nvGraphicFramePr>
          <p:cNvPr id="101" name="Google Shape;101;p17"/>
          <p:cNvGraphicFramePr/>
          <p:nvPr/>
        </p:nvGraphicFramePr>
        <p:xfrm>
          <a:off x="5352325" y="1840105"/>
          <a:ext cx="3000000" cy="3000000"/>
        </p:xfrm>
        <a:graphic>
          <a:graphicData uri="http://schemas.openxmlformats.org/drawingml/2006/table">
            <a:tbl>
              <a:tblPr>
                <a:noFill/>
                <a:tableStyleId>{D2926E57-C46D-4243-8FAA-91D689F28271}</a:tableStyleId>
              </a:tblPr>
              <a:tblGrid>
                <a:gridCol w="1065150"/>
                <a:gridCol w="1130275"/>
                <a:gridCol w="1228075"/>
              </a:tblGrid>
              <a:tr h="519325">
                <a:tc>
                  <a:txBody>
                    <a:bodyPr/>
                    <a:lstStyle/>
                    <a:p>
                      <a:pPr indent="0" lvl="0" marL="0" rtl="0" algn="ctr">
                        <a:spcBef>
                          <a:spcPts val="0"/>
                        </a:spcBef>
                        <a:spcAft>
                          <a:spcPts val="0"/>
                        </a:spcAft>
                        <a:buNone/>
                      </a:pPr>
                      <a:r>
                        <a:rPr lang="en" sz="1200">
                          <a:solidFill>
                            <a:schemeClr val="lt1"/>
                          </a:solidFill>
                        </a:rPr>
                        <a:t>Compound</a:t>
                      </a:r>
                      <a:endParaRPr sz="1200">
                        <a:solidFill>
                          <a:schemeClr val="lt1"/>
                        </a:solidFill>
                      </a:endParaRPr>
                    </a:p>
                  </a:txBody>
                  <a:tcPr marT="91425" marB="91425" marR="91425" marL="91425">
                    <a:solidFill>
                      <a:srgbClr val="666666"/>
                    </a:solidFill>
                  </a:tcPr>
                </a:tc>
                <a:tc>
                  <a:txBody>
                    <a:bodyPr/>
                    <a:lstStyle/>
                    <a:p>
                      <a:pPr indent="0" lvl="0" marL="0" rtl="0" algn="ctr">
                        <a:spcBef>
                          <a:spcPts val="0"/>
                        </a:spcBef>
                        <a:spcAft>
                          <a:spcPts val="0"/>
                        </a:spcAft>
                        <a:buNone/>
                      </a:pPr>
                      <a:r>
                        <a:rPr lang="en" sz="1200">
                          <a:solidFill>
                            <a:schemeClr val="lt1"/>
                          </a:solidFill>
                        </a:rPr>
                        <a:t>Tested efficiency</a:t>
                      </a:r>
                      <a:endParaRPr sz="1200">
                        <a:solidFill>
                          <a:schemeClr val="lt1"/>
                        </a:solidFill>
                      </a:endParaRPr>
                    </a:p>
                  </a:txBody>
                  <a:tcPr marT="91425" marB="91425" marR="91425" marL="91425">
                    <a:lnB cap="flat" cmpd="sng" w="9525">
                      <a:solidFill>
                        <a:srgbClr val="1F6CEB"/>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 sz="1200">
                          <a:solidFill>
                            <a:schemeClr val="lt1"/>
                          </a:solidFill>
                        </a:rPr>
                        <a:t>M</a:t>
                      </a:r>
                      <a:r>
                        <a:rPr lang="en" sz="1200">
                          <a:solidFill>
                            <a:schemeClr val="lt1"/>
                          </a:solidFill>
                        </a:rPr>
                        <a:t>echanism of acti</a:t>
                      </a:r>
                      <a:r>
                        <a:rPr lang="en" sz="1200">
                          <a:solidFill>
                            <a:schemeClr val="lt1"/>
                          </a:solidFill>
                        </a:rPr>
                        <a:t>on</a:t>
                      </a:r>
                      <a:endParaRPr sz="1200">
                        <a:solidFill>
                          <a:schemeClr val="lt1"/>
                        </a:solidFill>
                      </a:endParaRPr>
                    </a:p>
                  </a:txBody>
                  <a:tcPr marT="91425" marB="91425" marR="91425" marL="91425">
                    <a:solidFill>
                      <a:srgbClr val="666666"/>
                    </a:solidFill>
                  </a:tcPr>
                </a:tc>
              </a:tr>
              <a:tr h="443950">
                <a:tc>
                  <a:txBody>
                    <a:bodyPr/>
                    <a:lstStyle/>
                    <a:p>
                      <a:pPr indent="0" lvl="0" marL="0" rtl="0" algn="l">
                        <a:spcBef>
                          <a:spcPts val="0"/>
                        </a:spcBef>
                        <a:spcAft>
                          <a:spcPts val="0"/>
                        </a:spcAft>
                        <a:buNone/>
                      </a:pPr>
                      <a:r>
                        <a:rPr lang="en" sz="1200"/>
                        <a:t>TDZ1098</a:t>
                      </a:r>
                      <a:endParaRPr sz="1200"/>
                    </a:p>
                  </a:txBody>
                  <a:tcPr marT="91425" marB="91425" marR="91425" marL="91425">
                    <a:lnR cap="flat" cmpd="sng" w="9525">
                      <a:solidFill>
                        <a:srgbClr val="1F6CEB"/>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1F6CEB"/>
                          </a:solidFill>
                        </a:rPr>
                        <a:t>Unknown</a:t>
                      </a:r>
                      <a:r>
                        <a:rPr lang="en" sz="1200">
                          <a:solidFill>
                            <a:srgbClr val="1F6CEB"/>
                          </a:solidFill>
                        </a:rPr>
                        <a:t> </a:t>
                      </a:r>
                      <a:endParaRPr sz="1200">
                        <a:solidFill>
                          <a:srgbClr val="1F6CEB"/>
                        </a:solidFill>
                      </a:endParaRPr>
                    </a:p>
                  </a:txBody>
                  <a:tcPr marT="91425" marB="91425" marR="91425" marL="91425">
                    <a:lnL cap="flat" cmpd="sng" w="9525">
                      <a:solidFill>
                        <a:srgbClr val="1F6CEB"/>
                      </a:solidFill>
                      <a:prstDash val="solid"/>
                      <a:round/>
                      <a:headEnd len="sm" w="sm" type="none"/>
                      <a:tailEnd len="sm" w="sm" type="none"/>
                    </a:lnL>
                    <a:lnR cap="flat" cmpd="sng" w="9525">
                      <a:solidFill>
                        <a:srgbClr val="1F6CEB"/>
                      </a:solidFill>
                      <a:prstDash val="solid"/>
                      <a:round/>
                      <a:headEnd len="sm" w="sm" type="none"/>
                      <a:tailEnd len="sm" w="sm" type="none"/>
                    </a:lnR>
                    <a:lnT cap="flat" cmpd="sng" w="9525">
                      <a:solidFill>
                        <a:srgbClr val="1F6CEB"/>
                      </a:solidFill>
                      <a:prstDash val="solid"/>
                      <a:round/>
                      <a:headEnd len="sm" w="sm" type="none"/>
                      <a:tailEnd len="sm" w="sm" type="none"/>
                    </a:lnT>
                    <a:lnB cap="flat" cmpd="sng" w="9525">
                      <a:solidFill>
                        <a:srgbClr val="1F6CEB"/>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F6CEB"/>
                          </a:solidFill>
                        </a:rPr>
                        <a:t>Unknown</a:t>
                      </a:r>
                      <a:endParaRPr sz="1200">
                        <a:solidFill>
                          <a:srgbClr val="1F6CEB"/>
                        </a:solidFill>
                      </a:endParaRPr>
                    </a:p>
                  </a:txBody>
                  <a:tcPr marT="91425" marB="91425" marR="91425" marL="91425">
                    <a:lnL cap="flat" cmpd="sng" w="9525">
                      <a:solidFill>
                        <a:srgbClr val="1F6CEB"/>
                      </a:solidFill>
                      <a:prstDash val="solid"/>
                      <a:round/>
                      <a:headEnd len="sm" w="sm" type="none"/>
                      <a:tailEnd len="sm" w="sm" type="none"/>
                    </a:lnL>
                  </a:tcPr>
                </a:tc>
              </a:tr>
              <a:tr h="443950">
                <a:tc>
                  <a:txBody>
                    <a:bodyPr/>
                    <a:lstStyle/>
                    <a:p>
                      <a:pPr indent="0" lvl="0" marL="0" rtl="0" algn="l">
                        <a:spcBef>
                          <a:spcPts val="0"/>
                        </a:spcBef>
                        <a:spcAft>
                          <a:spcPts val="0"/>
                        </a:spcAft>
                        <a:buNone/>
                      </a:pPr>
                      <a:r>
                        <a:rPr lang="en" sz="1200"/>
                        <a:t>ABT1564</a:t>
                      </a:r>
                      <a:endParaRPr sz="1200"/>
                    </a:p>
                  </a:txBody>
                  <a:tcPr marT="91425" marB="91425" marR="91425" marL="91425"/>
                </a:tc>
                <a:tc>
                  <a:txBody>
                    <a:bodyPr/>
                    <a:lstStyle/>
                    <a:p>
                      <a:pPr indent="0" lvl="0" marL="0" rtl="0" algn="ctr">
                        <a:spcBef>
                          <a:spcPts val="0"/>
                        </a:spcBef>
                        <a:spcAft>
                          <a:spcPts val="0"/>
                        </a:spcAft>
                        <a:buNone/>
                      </a:pPr>
                      <a:r>
                        <a:rPr lang="en" sz="1200">
                          <a:solidFill>
                            <a:srgbClr val="1F6CEB"/>
                          </a:solidFill>
                        </a:rPr>
                        <a:t>Unknown</a:t>
                      </a:r>
                      <a:endParaRPr sz="1200">
                        <a:solidFill>
                          <a:srgbClr val="1F6CEB"/>
                        </a:solidFill>
                      </a:endParaRPr>
                    </a:p>
                  </a:txBody>
                  <a:tcPr marT="91425" marB="91425" marR="91425" marL="91425">
                    <a:lnT cap="flat" cmpd="sng" w="9525">
                      <a:solidFill>
                        <a:srgbClr val="1F6CEB"/>
                      </a:solidFill>
                      <a:prstDash val="solid"/>
                      <a:round/>
                      <a:headEnd len="sm" w="sm" type="none"/>
                      <a:tailEnd len="sm" w="sm" type="none"/>
                    </a:lnT>
                  </a:tcPr>
                </a:tc>
                <a:tc>
                  <a:txBody>
                    <a:bodyPr/>
                    <a:lstStyle/>
                    <a:p>
                      <a:pPr indent="0" lvl="0" marL="0" rtl="0" algn="ctr">
                        <a:spcBef>
                          <a:spcPts val="0"/>
                        </a:spcBef>
                        <a:spcAft>
                          <a:spcPts val="0"/>
                        </a:spcAft>
                        <a:buNone/>
                      </a:pPr>
                      <a:r>
                        <a:rPr lang="en" sz="1200">
                          <a:solidFill>
                            <a:srgbClr val="1F6CEB"/>
                          </a:solidFill>
                        </a:rPr>
                        <a:t>Unknown</a:t>
                      </a:r>
                      <a:endParaRPr sz="1200">
                        <a:solidFill>
                          <a:srgbClr val="1F6CEB"/>
                        </a:solidFill>
                      </a:endParaRPr>
                    </a:p>
                  </a:txBody>
                  <a:tcPr marT="91425" marB="91425" marR="91425" marL="91425"/>
                </a:tc>
              </a:tr>
              <a:tr h="346200">
                <a:tc>
                  <a:txBody>
                    <a:bodyPr/>
                    <a:lstStyle/>
                    <a:p>
                      <a:pPr indent="0" lvl="0" marL="0" rtl="0" algn="l">
                        <a:spcBef>
                          <a:spcPts val="0"/>
                        </a:spcBef>
                        <a:spcAft>
                          <a:spcPts val="0"/>
                        </a:spcAft>
                        <a:buNone/>
                      </a:pPr>
                      <a:r>
                        <a:rPr lang="en" sz="1200"/>
                        <a:t>ANX5511</a:t>
                      </a:r>
                      <a:endParaRPr sz="1200"/>
                    </a:p>
                  </a:txBody>
                  <a:tcPr marT="91425" marB="91425" marR="91425" marL="91425"/>
                </a:tc>
                <a:tc>
                  <a:txBody>
                    <a:bodyPr/>
                    <a:lstStyle/>
                    <a:p>
                      <a:pPr indent="0" lvl="0" marL="0" rtl="0" algn="ctr">
                        <a:spcBef>
                          <a:spcPts val="0"/>
                        </a:spcBef>
                        <a:spcAft>
                          <a:spcPts val="0"/>
                        </a:spcAft>
                        <a:buNone/>
                      </a:pPr>
                      <a:r>
                        <a:rPr lang="en" sz="1200">
                          <a:solidFill>
                            <a:srgbClr val="1F6CEB"/>
                          </a:solidFill>
                        </a:rPr>
                        <a:t>Unknown</a:t>
                      </a:r>
                      <a:endParaRPr sz="1200">
                        <a:solidFill>
                          <a:srgbClr val="1F6CEB"/>
                        </a:solidFill>
                      </a:endParaRPr>
                    </a:p>
                  </a:txBody>
                  <a:tcPr marT="91425" marB="91425" marR="91425" marL="91425"/>
                </a:tc>
                <a:tc>
                  <a:txBody>
                    <a:bodyPr/>
                    <a:lstStyle/>
                    <a:p>
                      <a:pPr indent="0" lvl="0" marL="0" rtl="0" algn="ctr">
                        <a:spcBef>
                          <a:spcPts val="0"/>
                        </a:spcBef>
                        <a:spcAft>
                          <a:spcPts val="0"/>
                        </a:spcAft>
                        <a:buNone/>
                      </a:pPr>
                      <a:r>
                        <a:rPr lang="en" sz="1200">
                          <a:solidFill>
                            <a:srgbClr val="1F6CEB"/>
                          </a:solidFill>
                        </a:rPr>
                        <a:t>Unknown</a:t>
                      </a:r>
                      <a:endParaRPr sz="1200">
                        <a:solidFill>
                          <a:srgbClr val="1F6CEB"/>
                        </a:solidFill>
                      </a:endParaRPr>
                    </a:p>
                  </a:txBody>
                  <a:tcPr marT="91425" marB="91425" marR="91425" marL="91425"/>
                </a:tc>
              </a:tr>
              <a:tr h="443950">
                <a:tc>
                  <a:txBody>
                    <a:bodyPr/>
                    <a:lstStyle/>
                    <a:p>
                      <a:pPr indent="0" lvl="0" marL="0" rtl="0" algn="l">
                        <a:spcBef>
                          <a:spcPts val="0"/>
                        </a:spcBef>
                        <a:spcAft>
                          <a:spcPts val="0"/>
                        </a:spcAft>
                        <a:buNone/>
                      </a:pPr>
                      <a:r>
                        <a:rPr lang="en" sz="1200"/>
                        <a:t>KOS1273</a:t>
                      </a:r>
                      <a:endParaRPr sz="1200"/>
                    </a:p>
                  </a:txBody>
                  <a:tcPr marT="91425" marB="91425" marR="91425" marL="91425"/>
                </a:tc>
                <a:tc>
                  <a:txBody>
                    <a:bodyPr/>
                    <a:lstStyle/>
                    <a:p>
                      <a:pPr indent="0" lvl="0" marL="0" rtl="0" algn="ctr">
                        <a:spcBef>
                          <a:spcPts val="0"/>
                        </a:spcBef>
                        <a:spcAft>
                          <a:spcPts val="0"/>
                        </a:spcAft>
                        <a:buNone/>
                      </a:pPr>
                      <a:r>
                        <a:rPr lang="en" sz="1200">
                          <a:solidFill>
                            <a:srgbClr val="1F6CEB"/>
                          </a:solidFill>
                        </a:rPr>
                        <a:t>Unknown</a:t>
                      </a:r>
                      <a:endParaRPr sz="1200">
                        <a:solidFill>
                          <a:srgbClr val="1F6CEB"/>
                        </a:solidFill>
                      </a:endParaRPr>
                    </a:p>
                  </a:txBody>
                  <a:tcPr marT="91425" marB="91425" marR="91425" marL="91425"/>
                </a:tc>
                <a:tc>
                  <a:txBody>
                    <a:bodyPr/>
                    <a:lstStyle/>
                    <a:p>
                      <a:pPr indent="0" lvl="0" marL="0" rtl="0" algn="ctr">
                        <a:spcBef>
                          <a:spcPts val="0"/>
                        </a:spcBef>
                        <a:spcAft>
                          <a:spcPts val="0"/>
                        </a:spcAft>
                        <a:buNone/>
                      </a:pPr>
                      <a:r>
                        <a:rPr lang="en" sz="1200">
                          <a:solidFill>
                            <a:srgbClr val="1F6CEB"/>
                          </a:solidFill>
                        </a:rPr>
                        <a:t>Unknown</a:t>
                      </a:r>
                      <a:endParaRPr sz="1200">
                        <a:solidFill>
                          <a:srgbClr val="1F6CEB"/>
                        </a:solidFill>
                      </a:endParaRPr>
                    </a:p>
                  </a:txBody>
                  <a:tcPr marT="91425" marB="91425" marR="91425" marL="91425"/>
                </a:tc>
              </a:tr>
              <a:tr h="346200">
                <a:tc>
                  <a:txBody>
                    <a:bodyPr/>
                    <a:lstStyle/>
                    <a:p>
                      <a:pPr indent="0" lvl="0" marL="0" rtl="0" algn="l">
                        <a:spcBef>
                          <a:spcPts val="0"/>
                        </a:spcBef>
                        <a:spcAft>
                          <a:spcPts val="0"/>
                        </a:spcAft>
                        <a:buNone/>
                      </a:pPr>
                      <a:r>
                        <a:rPr lang="en" sz="1200"/>
                        <a:t>OGX1900</a:t>
                      </a:r>
                      <a:endParaRPr sz="1200"/>
                    </a:p>
                  </a:txBody>
                  <a:tcPr marT="91425" marB="91425" marR="91425" marL="91425"/>
                </a:tc>
                <a:tc>
                  <a:txBody>
                    <a:bodyPr/>
                    <a:lstStyle/>
                    <a:p>
                      <a:pPr indent="0" lvl="0" marL="0" rtl="0" algn="ctr">
                        <a:spcBef>
                          <a:spcPts val="0"/>
                        </a:spcBef>
                        <a:spcAft>
                          <a:spcPts val="0"/>
                        </a:spcAft>
                        <a:buNone/>
                      </a:pPr>
                      <a:r>
                        <a:rPr lang="en" sz="1200">
                          <a:solidFill>
                            <a:srgbClr val="1F6CEB"/>
                          </a:solidFill>
                        </a:rPr>
                        <a:t>Unknown</a:t>
                      </a:r>
                      <a:endParaRPr sz="1200">
                        <a:solidFill>
                          <a:srgbClr val="1F6CEB"/>
                        </a:solidFill>
                      </a:endParaRPr>
                    </a:p>
                  </a:txBody>
                  <a:tcPr marT="91425" marB="91425" marR="91425" marL="91425"/>
                </a:tc>
                <a:tc>
                  <a:txBody>
                    <a:bodyPr/>
                    <a:lstStyle/>
                    <a:p>
                      <a:pPr indent="0" lvl="0" marL="0" rtl="0" algn="ctr">
                        <a:spcBef>
                          <a:spcPts val="0"/>
                        </a:spcBef>
                        <a:spcAft>
                          <a:spcPts val="0"/>
                        </a:spcAft>
                        <a:buNone/>
                      </a:pPr>
                      <a:r>
                        <a:rPr lang="en" sz="1200">
                          <a:solidFill>
                            <a:srgbClr val="1F6CEB"/>
                          </a:solidFill>
                        </a:rPr>
                        <a:t>Unknown</a:t>
                      </a:r>
                      <a:endParaRPr sz="1200">
                        <a:solidFill>
                          <a:srgbClr val="1F6CEB"/>
                        </a:solidFill>
                      </a:endParaRPr>
                    </a:p>
                  </a:txBody>
                  <a:tcPr marT="91425" marB="91425" marR="91425" marL="91425"/>
                </a:tc>
              </a:tr>
              <a:tr h="346200">
                <a:tc>
                  <a:txBody>
                    <a:bodyPr/>
                    <a:lstStyle/>
                    <a:p>
                      <a:pPr indent="0" lvl="0" marL="0" rtl="0" algn="l">
                        <a:spcBef>
                          <a:spcPts val="0"/>
                        </a:spcBef>
                        <a:spcAft>
                          <a:spcPts val="0"/>
                        </a:spcAft>
                        <a:buNone/>
                      </a:pPr>
                      <a:r>
                        <a:rPr lang="en" sz="1200"/>
                        <a:t>TMCA187</a:t>
                      </a:r>
                      <a:endParaRPr sz="1200"/>
                    </a:p>
                  </a:txBody>
                  <a:tcPr marT="91425" marB="91425" marR="91425" marL="91425"/>
                </a:tc>
                <a:tc>
                  <a:txBody>
                    <a:bodyPr/>
                    <a:lstStyle/>
                    <a:p>
                      <a:pPr indent="0" lvl="0" marL="0" rtl="0" algn="ctr">
                        <a:spcBef>
                          <a:spcPts val="0"/>
                        </a:spcBef>
                        <a:spcAft>
                          <a:spcPts val="0"/>
                        </a:spcAft>
                        <a:buNone/>
                      </a:pPr>
                      <a:r>
                        <a:rPr lang="en" sz="1200">
                          <a:solidFill>
                            <a:srgbClr val="1F6CEB"/>
                          </a:solidFill>
                        </a:rPr>
                        <a:t>Unknown</a:t>
                      </a:r>
                      <a:endParaRPr sz="1200">
                        <a:solidFill>
                          <a:srgbClr val="1F6CEB"/>
                        </a:solidFill>
                      </a:endParaRPr>
                    </a:p>
                  </a:txBody>
                  <a:tcPr marT="91425" marB="91425" marR="91425" marL="91425"/>
                </a:tc>
                <a:tc>
                  <a:txBody>
                    <a:bodyPr/>
                    <a:lstStyle/>
                    <a:p>
                      <a:pPr indent="0" lvl="0" marL="0" rtl="0" algn="ctr">
                        <a:spcBef>
                          <a:spcPts val="0"/>
                        </a:spcBef>
                        <a:spcAft>
                          <a:spcPts val="0"/>
                        </a:spcAft>
                        <a:buNone/>
                      </a:pPr>
                      <a:r>
                        <a:rPr lang="en" sz="1200">
                          <a:solidFill>
                            <a:srgbClr val="1F6CEB"/>
                          </a:solidFill>
                        </a:rPr>
                        <a:t>Unknown</a:t>
                      </a:r>
                      <a:endParaRPr sz="1200">
                        <a:solidFill>
                          <a:srgbClr val="1F6CEB"/>
                        </a:solidFill>
                      </a:endParaRPr>
                    </a:p>
                  </a:txBody>
                  <a:tcPr marT="91425" marB="91425" marR="91425" marL="91425"/>
                </a:tc>
              </a:tr>
            </a:tbl>
          </a:graphicData>
        </a:graphic>
      </p:graphicFrame>
      <p:sp>
        <p:nvSpPr>
          <p:cNvPr id="102" name="Google Shape;102;p17"/>
          <p:cNvSpPr txBox="1"/>
          <p:nvPr/>
        </p:nvSpPr>
        <p:spPr>
          <a:xfrm>
            <a:off x="185200" y="2447100"/>
            <a:ext cx="50634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a:solidFill>
                  <a:srgbClr val="434343"/>
                </a:solidFill>
                <a:latin typeface="Roboto"/>
                <a:ea typeface="Roboto"/>
                <a:cs typeface="Roboto"/>
                <a:sym typeface="Roboto"/>
              </a:rPr>
              <a:t>Using advanced LLM-based machine learning for chemical discovery, the company has narrowed their search to </a:t>
            </a:r>
            <a:r>
              <a:rPr i="1" lang="en">
                <a:solidFill>
                  <a:schemeClr val="dk1"/>
                </a:solidFill>
                <a:latin typeface="Roboto"/>
                <a:ea typeface="Roboto"/>
                <a:cs typeface="Roboto"/>
                <a:sym typeface="Roboto"/>
              </a:rPr>
              <a:t>6 drug candidates</a:t>
            </a:r>
            <a:r>
              <a:rPr lang="en">
                <a:solidFill>
                  <a:srgbClr val="434343"/>
                </a:solidFill>
                <a:latin typeface="Roboto"/>
                <a:ea typeface="Roboto"/>
                <a:cs typeface="Roboto"/>
                <a:sym typeface="Roboto"/>
              </a:rPr>
              <a:t>. The company performs human derived cell studies in house with these drug candidates and automated cell preparation and superresolution microscopy.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59525" y="477875"/>
            <a:ext cx="8591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ELM-THERAPEUTICS</a:t>
            </a:r>
            <a:r>
              <a:rPr lang="en" sz="2700"/>
              <a:t> CONTRACTS PRESTIGIOUS UQ-BIO SUMMER SCHOOL IN FINAL DRUG GAMBIT </a:t>
            </a:r>
            <a:endParaRPr sz="2700"/>
          </a:p>
        </p:txBody>
      </p:sp>
      <p:sp>
        <p:nvSpPr>
          <p:cNvPr id="108" name="Google Shape;108;p18"/>
          <p:cNvSpPr txBox="1"/>
          <p:nvPr>
            <p:ph idx="1" type="body"/>
          </p:nvPr>
        </p:nvSpPr>
        <p:spPr>
          <a:xfrm>
            <a:off x="-365025" y="1776500"/>
            <a:ext cx="5916600" cy="3224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434343"/>
                </a:solidFill>
              </a:rPr>
              <a:t>Oh no! ELM-Therapeutics cut their statistics modeling team in Q4 2022 to save money (thus causing the dramatic downfall of their reputation and CEO)! </a:t>
            </a:r>
            <a:r>
              <a:rPr i="1" lang="en">
                <a:solidFill>
                  <a:srgbClr val="1F6CEB"/>
                </a:solidFill>
              </a:rPr>
              <a:t>As such, they have to contract out the statistics work on their data to </a:t>
            </a:r>
            <a:r>
              <a:rPr i="1" lang="en">
                <a:solidFill>
                  <a:srgbClr val="1F6CEB"/>
                </a:solidFill>
              </a:rPr>
              <a:t>determine</a:t>
            </a:r>
            <a:r>
              <a:rPr i="1" lang="en">
                <a:solidFill>
                  <a:srgbClr val="1F6CEB"/>
                </a:solidFill>
              </a:rPr>
              <a:t> which of the 6 drugs are the most promising.</a:t>
            </a:r>
            <a:r>
              <a:rPr lang="en">
                <a:solidFill>
                  <a:srgbClr val="1F6CEB"/>
                </a:solidFill>
              </a:rPr>
              <a:t> </a:t>
            </a:r>
            <a:endParaRPr>
              <a:solidFill>
                <a:srgbClr val="1F6CEB"/>
              </a:solidFill>
            </a:endParaRPr>
          </a:p>
          <a:p>
            <a:pPr indent="0" lvl="0" marL="457200" rtl="0" algn="l">
              <a:spcBef>
                <a:spcPts val="1600"/>
              </a:spcBef>
              <a:spcAft>
                <a:spcPts val="1600"/>
              </a:spcAft>
              <a:buNone/>
            </a:pPr>
            <a:r>
              <a:rPr lang="en">
                <a:solidFill>
                  <a:srgbClr val="434343"/>
                </a:solidFill>
              </a:rPr>
              <a:t>ELM-Theraputics CTO, Sam Jimmerson, was a previous UQ-Bio participant. Having build strong community ties through participation in the UQ-Bio Career Panel discussions, they reach out and ask if the </a:t>
            </a:r>
            <a:r>
              <a:rPr i="1" lang="en">
                <a:solidFill>
                  <a:schemeClr val="dk1"/>
                </a:solidFill>
              </a:rPr>
              <a:t>v</a:t>
            </a:r>
            <a:r>
              <a:rPr i="1" lang="en">
                <a:solidFill>
                  <a:srgbClr val="1F6CEB"/>
                </a:solidFill>
              </a:rPr>
              <a:t>enerated summer school would help save their company</a:t>
            </a:r>
            <a:r>
              <a:rPr lang="en">
                <a:solidFill>
                  <a:srgbClr val="434343"/>
                </a:solidFill>
              </a:rPr>
              <a:t>, and </a:t>
            </a:r>
            <a:r>
              <a:rPr lang="en">
                <a:solidFill>
                  <a:srgbClr val="434343"/>
                </a:solidFill>
              </a:rPr>
              <a:t>offer</a:t>
            </a:r>
            <a:r>
              <a:rPr lang="en">
                <a:solidFill>
                  <a:srgbClr val="434343"/>
                </a:solidFill>
              </a:rPr>
              <a:t> to hire the best performing group to replace the board of this struggling multi-trillion dollar company (dental is included).</a:t>
            </a:r>
            <a:endParaRPr>
              <a:solidFill>
                <a:srgbClr val="434343"/>
              </a:solidFill>
            </a:endParaRPr>
          </a:p>
        </p:txBody>
      </p:sp>
      <p:pic>
        <p:nvPicPr>
          <p:cNvPr id="109" name="Google Shape;109;p18"/>
          <p:cNvPicPr preferRelativeResize="0"/>
          <p:nvPr/>
        </p:nvPicPr>
        <p:blipFill>
          <a:blip r:embed="rId3">
            <a:alphaModFix/>
          </a:blip>
          <a:stretch>
            <a:fillRect/>
          </a:stretch>
        </p:blipFill>
        <p:spPr>
          <a:xfrm>
            <a:off x="5684375" y="1731075"/>
            <a:ext cx="1697925" cy="1697925"/>
          </a:xfrm>
          <a:prstGeom prst="rect">
            <a:avLst/>
          </a:prstGeom>
          <a:noFill/>
          <a:ln>
            <a:noFill/>
          </a:ln>
        </p:spPr>
      </p:pic>
      <p:pic>
        <p:nvPicPr>
          <p:cNvPr id="110" name="Google Shape;110;p18"/>
          <p:cNvPicPr preferRelativeResize="0"/>
          <p:nvPr/>
        </p:nvPicPr>
        <p:blipFill>
          <a:blip r:embed="rId4">
            <a:alphaModFix/>
          </a:blip>
          <a:stretch>
            <a:fillRect/>
          </a:stretch>
        </p:blipFill>
        <p:spPr>
          <a:xfrm>
            <a:off x="7521675" y="2902975"/>
            <a:ext cx="1554725" cy="1554725"/>
          </a:xfrm>
          <a:prstGeom prst="rect">
            <a:avLst/>
          </a:prstGeom>
          <a:noFill/>
          <a:ln>
            <a:noFill/>
          </a:ln>
        </p:spPr>
      </p:pic>
      <p:pic>
        <p:nvPicPr>
          <p:cNvPr id="111" name="Google Shape;111;p18"/>
          <p:cNvPicPr preferRelativeResize="0"/>
          <p:nvPr/>
        </p:nvPicPr>
        <p:blipFill>
          <a:blip r:embed="rId5">
            <a:alphaModFix/>
          </a:blip>
          <a:stretch>
            <a:fillRect/>
          </a:stretch>
        </p:blipFill>
        <p:spPr>
          <a:xfrm>
            <a:off x="5763875" y="3512575"/>
            <a:ext cx="1554725" cy="1554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0" y="443750"/>
            <a:ext cx="90000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UQ-Bio</a:t>
            </a:r>
            <a:r>
              <a:rPr baseline="30000" lang="en" sz="2700"/>
              <a:t>23</a:t>
            </a:r>
            <a:r>
              <a:rPr lang="en" sz="2700"/>
              <a:t> Drug Discovery Challenge</a:t>
            </a:r>
            <a:endParaRPr sz="600"/>
          </a:p>
        </p:txBody>
      </p:sp>
      <p:sp>
        <p:nvSpPr>
          <p:cNvPr id="117" name="Google Shape;117;p19"/>
          <p:cNvSpPr txBox="1"/>
          <p:nvPr>
            <p:ph idx="1" type="body"/>
          </p:nvPr>
        </p:nvSpPr>
        <p:spPr>
          <a:xfrm>
            <a:off x="135925" y="1812800"/>
            <a:ext cx="40644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n" sz="1200">
                <a:solidFill>
                  <a:srgbClr val="434343"/>
                </a:solidFill>
              </a:rPr>
              <a:t>The challenge requires the combined efforts of several diverse and skilled teams, each of which will draw upon expertise from various scientific disciplines. Armed with their collective knowledge and cutting-edge resources and their enthusiasm for collaboration, these research teams will embark on an intensive journey to unravel the mysteries surrounding each compound. </a:t>
            </a:r>
            <a:r>
              <a:rPr i="1" lang="en" sz="1200">
                <a:solidFill>
                  <a:srgbClr val="1F6CEB"/>
                </a:solidFill>
              </a:rPr>
              <a:t>Their ultimate objective is to decipher the intricate mechanisms underlying the drugs' efficacy</a:t>
            </a:r>
            <a:r>
              <a:rPr lang="en" sz="1200">
                <a:solidFill>
                  <a:srgbClr val="1F6CEB"/>
                </a:solidFill>
              </a:rPr>
              <a:t>, </a:t>
            </a:r>
            <a:r>
              <a:rPr lang="en" sz="1200">
                <a:solidFill>
                  <a:srgbClr val="434343"/>
                </a:solidFill>
              </a:rPr>
              <a:t>meticulously analyze the drug’s impact on the genetic disease, and ensure the safety of the drug for potential use in patients.</a:t>
            </a:r>
            <a:endParaRPr sz="1200">
              <a:solidFill>
                <a:srgbClr val="434343"/>
              </a:solidFill>
            </a:endParaRPr>
          </a:p>
        </p:txBody>
      </p:sp>
      <p:pic>
        <p:nvPicPr>
          <p:cNvPr id="118" name="Google Shape;118;p19"/>
          <p:cNvPicPr preferRelativeResize="0"/>
          <p:nvPr/>
        </p:nvPicPr>
        <p:blipFill>
          <a:blip r:embed="rId3">
            <a:alphaModFix/>
          </a:blip>
          <a:stretch>
            <a:fillRect/>
          </a:stretch>
        </p:blipFill>
        <p:spPr>
          <a:xfrm>
            <a:off x="4258675" y="1812799"/>
            <a:ext cx="4759624" cy="3172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103000" y="738725"/>
            <a:ext cx="90000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R</a:t>
            </a:r>
            <a:r>
              <a:rPr lang="en" sz="3600"/>
              <a:t>ules of the challenge</a:t>
            </a:r>
            <a:endParaRPr sz="3600"/>
          </a:p>
        </p:txBody>
      </p:sp>
      <p:sp>
        <p:nvSpPr>
          <p:cNvPr id="124" name="Google Shape;124;p20"/>
          <p:cNvSpPr txBox="1"/>
          <p:nvPr>
            <p:ph idx="1" type="body"/>
          </p:nvPr>
        </p:nvSpPr>
        <p:spPr>
          <a:xfrm>
            <a:off x="351050" y="1846225"/>
            <a:ext cx="8115900" cy="31176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500"/>
              </a:spcBef>
              <a:spcAft>
                <a:spcPts val="0"/>
              </a:spcAft>
              <a:buClr>
                <a:srgbClr val="434343"/>
              </a:buClr>
              <a:buSzPts val="1500"/>
              <a:buChar char="●"/>
            </a:pPr>
            <a:r>
              <a:rPr b="1" i="1" lang="en" sz="1300">
                <a:solidFill>
                  <a:srgbClr val="1F6CEB"/>
                </a:solidFill>
              </a:rPr>
              <a:t>Teams:</a:t>
            </a:r>
            <a:r>
              <a:rPr b="1" i="1" lang="en" sz="1300">
                <a:solidFill>
                  <a:srgbClr val="434343"/>
                </a:solidFill>
              </a:rPr>
              <a:t> </a:t>
            </a:r>
            <a:r>
              <a:rPr lang="en" sz="1300">
                <a:solidFill>
                  <a:srgbClr val="434343"/>
                </a:solidFill>
              </a:rPr>
              <a:t>6 teams </a:t>
            </a:r>
            <a:r>
              <a:rPr lang="en" sz="1300">
                <a:solidFill>
                  <a:srgbClr val="434343"/>
                </a:solidFill>
              </a:rPr>
              <a:t>consisting</a:t>
            </a:r>
            <a:r>
              <a:rPr lang="en" sz="1300">
                <a:solidFill>
                  <a:srgbClr val="434343"/>
                </a:solidFill>
              </a:rPr>
              <a:t> of 5-6 scientists and one company mentor.</a:t>
            </a:r>
            <a:endParaRPr sz="1300">
              <a:solidFill>
                <a:srgbClr val="434343"/>
              </a:solidFill>
            </a:endParaRPr>
          </a:p>
          <a:p>
            <a:pPr indent="-311150" lvl="0" marL="457200" rtl="0" algn="l">
              <a:lnSpc>
                <a:spcPct val="150000"/>
              </a:lnSpc>
              <a:spcBef>
                <a:spcPts val="0"/>
              </a:spcBef>
              <a:spcAft>
                <a:spcPts val="0"/>
              </a:spcAft>
              <a:buClr>
                <a:srgbClr val="434343"/>
              </a:buClr>
              <a:buSzPts val="1300"/>
              <a:buChar char="●"/>
            </a:pPr>
            <a:r>
              <a:rPr b="1" i="1" lang="en" sz="1300">
                <a:solidFill>
                  <a:srgbClr val="1F6CEB"/>
                </a:solidFill>
              </a:rPr>
              <a:t>Tasks:</a:t>
            </a:r>
            <a:r>
              <a:rPr b="1" lang="en" sz="1300">
                <a:solidFill>
                  <a:srgbClr val="1F6CEB"/>
                </a:solidFill>
              </a:rPr>
              <a:t> </a:t>
            </a:r>
            <a:r>
              <a:rPr lang="en" sz="1300">
                <a:solidFill>
                  <a:srgbClr val="434343"/>
                </a:solidFill>
              </a:rPr>
              <a:t>Each team will participate in five tasks: experiment quantification, statistical analysis, machine learning, model generation, and model parametrization.</a:t>
            </a:r>
            <a:endParaRPr sz="1300">
              <a:solidFill>
                <a:srgbClr val="434343"/>
              </a:solidFill>
            </a:endParaRPr>
          </a:p>
          <a:p>
            <a:pPr indent="-311150" lvl="0" marL="457200" rtl="0" algn="l">
              <a:lnSpc>
                <a:spcPct val="150000"/>
              </a:lnSpc>
              <a:spcBef>
                <a:spcPts val="0"/>
              </a:spcBef>
              <a:spcAft>
                <a:spcPts val="0"/>
              </a:spcAft>
              <a:buClr>
                <a:srgbClr val="434343"/>
              </a:buClr>
              <a:buSzPts val="1300"/>
              <a:buChar char="●"/>
            </a:pPr>
            <a:r>
              <a:rPr b="1" i="1" lang="en" sz="1300">
                <a:solidFill>
                  <a:srgbClr val="1F6CEB"/>
                </a:solidFill>
              </a:rPr>
              <a:t>Time:</a:t>
            </a:r>
            <a:r>
              <a:rPr i="1" lang="en" sz="1300">
                <a:solidFill>
                  <a:srgbClr val="434343"/>
                </a:solidFill>
              </a:rPr>
              <a:t> </a:t>
            </a:r>
            <a:r>
              <a:rPr lang="en" sz="1300">
                <a:solidFill>
                  <a:srgbClr val="434343"/>
                </a:solidFill>
              </a:rPr>
              <a:t>The challenge last 2 weeks, with final presentations due Tuesday, June 13 at 2:00pm.</a:t>
            </a:r>
            <a:endParaRPr sz="1300">
              <a:solidFill>
                <a:srgbClr val="434343"/>
              </a:solidFill>
            </a:endParaRPr>
          </a:p>
          <a:p>
            <a:pPr indent="-311150" lvl="0" marL="457200" rtl="0" algn="l">
              <a:lnSpc>
                <a:spcPct val="150000"/>
              </a:lnSpc>
              <a:spcBef>
                <a:spcPts val="0"/>
              </a:spcBef>
              <a:spcAft>
                <a:spcPts val="0"/>
              </a:spcAft>
              <a:buClr>
                <a:srgbClr val="434343"/>
              </a:buClr>
              <a:buSzPts val="1300"/>
              <a:buChar char="●"/>
            </a:pPr>
            <a:r>
              <a:rPr b="1" i="1" lang="en" sz="1300">
                <a:solidFill>
                  <a:srgbClr val="1F6CEB"/>
                </a:solidFill>
              </a:rPr>
              <a:t>Expected Results: </a:t>
            </a:r>
            <a:r>
              <a:rPr lang="en" sz="1300">
                <a:solidFill>
                  <a:srgbClr val="434343"/>
                </a:solidFill>
              </a:rPr>
              <a:t>Teams will present their final results for the </a:t>
            </a:r>
            <a:r>
              <a:rPr lang="en" sz="1300">
                <a:solidFill>
                  <a:srgbClr val="434343"/>
                </a:solidFill>
              </a:rPr>
              <a:t>analysis</a:t>
            </a:r>
            <a:r>
              <a:rPr lang="en" sz="1300">
                <a:solidFill>
                  <a:srgbClr val="434343"/>
                </a:solidFill>
              </a:rPr>
              <a:t> of microscopy data, their selection of the final drug, and their efforts to determine and model its mechanistic actions.</a:t>
            </a:r>
            <a:endParaRPr sz="1300">
              <a:solidFill>
                <a:srgbClr val="434343"/>
              </a:solidFill>
            </a:endParaRPr>
          </a:p>
          <a:p>
            <a:pPr indent="-311150" lvl="0" marL="457200" rtl="0" algn="l">
              <a:lnSpc>
                <a:spcPct val="150000"/>
              </a:lnSpc>
              <a:spcBef>
                <a:spcPts val="0"/>
              </a:spcBef>
              <a:spcAft>
                <a:spcPts val="0"/>
              </a:spcAft>
              <a:buClr>
                <a:srgbClr val="434343"/>
              </a:buClr>
              <a:buSzPts val="1300"/>
              <a:buChar char="●"/>
            </a:pPr>
            <a:r>
              <a:rPr b="1" i="1" lang="en" sz="1300">
                <a:solidFill>
                  <a:srgbClr val="1F6CEB"/>
                </a:solidFill>
              </a:rPr>
              <a:t>Final Evaluation:</a:t>
            </a:r>
            <a:r>
              <a:rPr b="1" i="1" lang="en" sz="1300">
                <a:solidFill>
                  <a:srgbClr val="434343"/>
                </a:solidFill>
              </a:rPr>
              <a:t> </a:t>
            </a:r>
            <a:r>
              <a:rPr lang="en" sz="1300">
                <a:solidFill>
                  <a:srgbClr val="434343"/>
                </a:solidFill>
              </a:rPr>
              <a:t>The team that gives the clearest and most convincing presentation (including reproducible codes and clear statistical analyses) will be selected by a panel of the company mentors.</a:t>
            </a:r>
            <a:endParaRPr sz="1300">
              <a:solidFill>
                <a:srgbClr val="434343"/>
              </a:solidFill>
            </a:endParaRPr>
          </a:p>
          <a:p>
            <a:pPr indent="0" lvl="0" marL="457200" rtl="0" algn="l">
              <a:lnSpc>
                <a:spcPct val="150000"/>
              </a:lnSpc>
              <a:spcBef>
                <a:spcPts val="1500"/>
              </a:spcBef>
              <a:spcAft>
                <a:spcPts val="1500"/>
              </a:spcAft>
              <a:buNone/>
            </a:pPr>
            <a:r>
              <a:t/>
            </a:r>
            <a:endParaRPr sz="130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p:nvPr/>
        </p:nvSpPr>
        <p:spPr>
          <a:xfrm>
            <a:off x="337460" y="2377293"/>
            <a:ext cx="1584000" cy="677700"/>
          </a:xfrm>
          <a:prstGeom prst="homePlat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 name="Google Shape;130;p21"/>
          <p:cNvSpPr txBox="1"/>
          <p:nvPr>
            <p:ph idx="4294967295" type="body"/>
          </p:nvPr>
        </p:nvSpPr>
        <p:spPr>
          <a:xfrm>
            <a:off x="337451" y="2502337"/>
            <a:ext cx="1231500" cy="42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1F6CEB"/>
                </a:solidFill>
              </a:rPr>
              <a:t>Stage 1</a:t>
            </a:r>
            <a:endParaRPr>
              <a:solidFill>
                <a:srgbClr val="1F6CEB"/>
              </a:solidFill>
            </a:endParaRPr>
          </a:p>
        </p:txBody>
      </p:sp>
      <p:grpSp>
        <p:nvGrpSpPr>
          <p:cNvPr id="131" name="Google Shape;131;p21"/>
          <p:cNvGrpSpPr/>
          <p:nvPr/>
        </p:nvGrpSpPr>
        <p:grpSpPr>
          <a:xfrm>
            <a:off x="1202273" y="1842068"/>
            <a:ext cx="168269" cy="539693"/>
            <a:chOff x="777447" y="1610215"/>
            <a:chExt cx="198900" cy="593656"/>
          </a:xfrm>
        </p:grpSpPr>
        <p:cxnSp>
          <p:nvCxnSpPr>
            <p:cNvPr id="132" name="Google Shape;132;p21"/>
            <p:cNvCxnSpPr/>
            <p:nvPr/>
          </p:nvCxnSpPr>
          <p:spPr>
            <a:xfrm>
              <a:off x="876909" y="1649171"/>
              <a:ext cx="0" cy="554700"/>
            </a:xfrm>
            <a:prstGeom prst="straightConnector1">
              <a:avLst/>
            </a:prstGeom>
            <a:noFill/>
            <a:ln cap="flat" cmpd="sng" w="9525">
              <a:solidFill>
                <a:schemeClr val="lt1"/>
              </a:solidFill>
              <a:prstDash val="solid"/>
              <a:round/>
              <a:headEnd len="sm" w="sm" type="none"/>
              <a:tailEnd len="sm" w="sm" type="none"/>
            </a:ln>
          </p:spPr>
        </p:cxnSp>
        <p:sp>
          <p:nvSpPr>
            <p:cNvPr id="133" name="Google Shape;133;p21"/>
            <p:cNvSpPr/>
            <p:nvPr/>
          </p:nvSpPr>
          <p:spPr>
            <a:xfrm>
              <a:off x="777447" y="1610215"/>
              <a:ext cx="198900" cy="19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1"/>
          <p:cNvSpPr txBox="1"/>
          <p:nvPr>
            <p:ph idx="4294967295" type="body"/>
          </p:nvPr>
        </p:nvSpPr>
        <p:spPr>
          <a:xfrm>
            <a:off x="-79950" y="1177025"/>
            <a:ext cx="2802300" cy="677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Experimental Quantification</a:t>
            </a:r>
            <a:endParaRPr sz="1600">
              <a:solidFill>
                <a:schemeClr val="lt1"/>
              </a:solidFill>
            </a:endParaRPr>
          </a:p>
          <a:p>
            <a:pPr indent="0" lvl="0" marL="0" rtl="0" algn="ctr">
              <a:lnSpc>
                <a:spcPct val="100000"/>
              </a:lnSpc>
              <a:spcBef>
                <a:spcPts val="0"/>
              </a:spcBef>
              <a:spcAft>
                <a:spcPts val="0"/>
              </a:spcAft>
              <a:buNone/>
            </a:pPr>
            <a:r>
              <a:rPr lang="en" sz="1600">
                <a:solidFill>
                  <a:schemeClr val="lt1"/>
                </a:solidFill>
              </a:rPr>
              <a:t>(Luis/Will)</a:t>
            </a:r>
            <a:endParaRPr sz="1600">
              <a:solidFill>
                <a:schemeClr val="lt1"/>
              </a:solidFill>
            </a:endParaRPr>
          </a:p>
        </p:txBody>
      </p:sp>
      <p:sp>
        <p:nvSpPr>
          <p:cNvPr id="135" name="Google Shape;135;p21"/>
          <p:cNvSpPr/>
          <p:nvPr/>
        </p:nvSpPr>
        <p:spPr>
          <a:xfrm>
            <a:off x="1586275" y="2377293"/>
            <a:ext cx="1735200" cy="677700"/>
          </a:xfrm>
          <a:prstGeom prst="chevron">
            <a:avLst>
              <a:gd fmla="val 50000" name="adj"/>
            </a:avLst>
          </a:prstGeom>
          <a:solidFill>
            <a:srgbClr val="1F6CEB"/>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 name="Google Shape;136;p21"/>
          <p:cNvSpPr txBox="1"/>
          <p:nvPr>
            <p:ph idx="4294967295" type="body"/>
          </p:nvPr>
        </p:nvSpPr>
        <p:spPr>
          <a:xfrm>
            <a:off x="1847915" y="2502337"/>
            <a:ext cx="1113000" cy="42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Stage 2</a:t>
            </a:r>
            <a:endParaRPr>
              <a:solidFill>
                <a:schemeClr val="lt1"/>
              </a:solidFill>
            </a:endParaRPr>
          </a:p>
        </p:txBody>
      </p:sp>
      <p:grpSp>
        <p:nvGrpSpPr>
          <p:cNvPr id="137" name="Google Shape;137;p21"/>
          <p:cNvGrpSpPr/>
          <p:nvPr/>
        </p:nvGrpSpPr>
        <p:grpSpPr>
          <a:xfrm>
            <a:off x="2194901" y="3050028"/>
            <a:ext cx="168269" cy="539693"/>
            <a:chOff x="2223534" y="2938958"/>
            <a:chExt cx="198900" cy="593656"/>
          </a:xfrm>
        </p:grpSpPr>
        <p:cxnSp>
          <p:nvCxnSpPr>
            <p:cNvPr id="138" name="Google Shape;138;p21"/>
            <p:cNvCxnSpPr/>
            <p:nvPr/>
          </p:nvCxnSpPr>
          <p:spPr>
            <a:xfrm rot="10800000">
              <a:off x="2322997" y="2938958"/>
              <a:ext cx="0" cy="554700"/>
            </a:xfrm>
            <a:prstGeom prst="straightConnector1">
              <a:avLst/>
            </a:prstGeom>
            <a:noFill/>
            <a:ln cap="flat" cmpd="sng" w="9525">
              <a:solidFill>
                <a:schemeClr val="lt1"/>
              </a:solidFill>
              <a:prstDash val="solid"/>
              <a:round/>
              <a:headEnd len="sm" w="sm" type="none"/>
              <a:tailEnd len="sm" w="sm" type="none"/>
            </a:ln>
          </p:spPr>
        </p:cxnSp>
        <p:sp>
          <p:nvSpPr>
            <p:cNvPr id="139" name="Google Shape;139;p21"/>
            <p:cNvSpPr/>
            <p:nvPr/>
          </p:nvSpPr>
          <p:spPr>
            <a:xfrm flipH="1" rot="10800000">
              <a:off x="2223534" y="3333714"/>
              <a:ext cx="198900" cy="19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1"/>
          <p:cNvSpPr txBox="1"/>
          <p:nvPr>
            <p:ph idx="4294967295" type="body"/>
          </p:nvPr>
        </p:nvSpPr>
        <p:spPr>
          <a:xfrm>
            <a:off x="1283975" y="3794300"/>
            <a:ext cx="2062200" cy="6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Statistical Analysis</a:t>
            </a:r>
            <a:endParaRPr sz="1600">
              <a:solidFill>
                <a:schemeClr val="lt1"/>
              </a:solidFill>
            </a:endParaRPr>
          </a:p>
          <a:p>
            <a:pPr indent="0" lvl="0" marL="0" rtl="0" algn="ctr">
              <a:spcBef>
                <a:spcPts val="0"/>
              </a:spcBef>
              <a:spcAft>
                <a:spcPts val="0"/>
              </a:spcAft>
              <a:buNone/>
            </a:pPr>
            <a:r>
              <a:rPr lang="en" sz="1600">
                <a:solidFill>
                  <a:schemeClr val="lt1"/>
                </a:solidFill>
              </a:rPr>
              <a:t>(Brian/Ania)</a:t>
            </a:r>
            <a:endParaRPr sz="1600">
              <a:solidFill>
                <a:schemeClr val="lt1"/>
              </a:solidFill>
            </a:endParaRPr>
          </a:p>
        </p:txBody>
      </p:sp>
      <p:sp>
        <p:nvSpPr>
          <p:cNvPr id="141" name="Google Shape;141;p21"/>
          <p:cNvSpPr/>
          <p:nvPr/>
        </p:nvSpPr>
        <p:spPr>
          <a:xfrm>
            <a:off x="2986356" y="2377293"/>
            <a:ext cx="1735200" cy="6777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solidFill>
                <a:srgbClr val="1F6CEB"/>
              </a:solidFill>
            </a:endParaRPr>
          </a:p>
        </p:txBody>
      </p:sp>
      <p:sp>
        <p:nvSpPr>
          <p:cNvPr id="142" name="Google Shape;142;p21"/>
          <p:cNvSpPr txBox="1"/>
          <p:nvPr>
            <p:ph idx="4294967295" type="body"/>
          </p:nvPr>
        </p:nvSpPr>
        <p:spPr>
          <a:xfrm>
            <a:off x="3236591" y="2502337"/>
            <a:ext cx="1113000" cy="42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1F6CEB"/>
                </a:solidFill>
              </a:rPr>
              <a:t>Stage 3</a:t>
            </a:r>
            <a:endParaRPr>
              <a:solidFill>
                <a:srgbClr val="1F6CEB"/>
              </a:solidFill>
            </a:endParaRPr>
          </a:p>
        </p:txBody>
      </p:sp>
      <p:grpSp>
        <p:nvGrpSpPr>
          <p:cNvPr id="143" name="Google Shape;143;p21"/>
          <p:cNvGrpSpPr/>
          <p:nvPr/>
        </p:nvGrpSpPr>
        <p:grpSpPr>
          <a:xfrm>
            <a:off x="3711315" y="1842068"/>
            <a:ext cx="168269" cy="539693"/>
            <a:chOff x="3918084" y="1610215"/>
            <a:chExt cx="198900" cy="593656"/>
          </a:xfrm>
        </p:grpSpPr>
        <p:cxnSp>
          <p:nvCxnSpPr>
            <p:cNvPr id="144" name="Google Shape;144;p21"/>
            <p:cNvCxnSpPr/>
            <p:nvPr/>
          </p:nvCxnSpPr>
          <p:spPr>
            <a:xfrm>
              <a:off x="4017546" y="1649171"/>
              <a:ext cx="0" cy="554700"/>
            </a:xfrm>
            <a:prstGeom prst="straightConnector1">
              <a:avLst/>
            </a:prstGeom>
            <a:noFill/>
            <a:ln cap="flat" cmpd="sng" w="9525">
              <a:solidFill>
                <a:schemeClr val="lt1"/>
              </a:solidFill>
              <a:prstDash val="solid"/>
              <a:round/>
              <a:headEnd len="sm" w="sm" type="none"/>
              <a:tailEnd len="sm" w="sm" type="none"/>
            </a:ln>
          </p:spPr>
        </p:cxnSp>
        <p:sp>
          <p:nvSpPr>
            <p:cNvPr id="145" name="Google Shape;145;p21"/>
            <p:cNvSpPr/>
            <p:nvPr/>
          </p:nvSpPr>
          <p:spPr>
            <a:xfrm>
              <a:off x="3918084" y="1610215"/>
              <a:ext cx="198900" cy="19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1"/>
          <p:cNvSpPr txBox="1"/>
          <p:nvPr>
            <p:ph idx="4294967295" type="body"/>
          </p:nvPr>
        </p:nvSpPr>
        <p:spPr>
          <a:xfrm>
            <a:off x="2844325" y="1177019"/>
            <a:ext cx="1897500" cy="6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Machine Learning</a:t>
            </a:r>
            <a:endParaRPr sz="1600">
              <a:solidFill>
                <a:schemeClr val="lt1"/>
              </a:solidFill>
            </a:endParaRPr>
          </a:p>
          <a:p>
            <a:pPr indent="0" lvl="0" marL="0" rtl="0" algn="ctr">
              <a:spcBef>
                <a:spcPts val="0"/>
              </a:spcBef>
              <a:spcAft>
                <a:spcPts val="0"/>
              </a:spcAft>
              <a:buNone/>
            </a:pPr>
            <a:r>
              <a:rPr lang="en" sz="1600">
                <a:solidFill>
                  <a:schemeClr val="lt1"/>
                </a:solidFill>
              </a:rPr>
              <a:t>(Will/Zach)</a:t>
            </a:r>
            <a:endParaRPr sz="1600">
              <a:solidFill>
                <a:schemeClr val="lt1"/>
              </a:solidFill>
            </a:endParaRPr>
          </a:p>
        </p:txBody>
      </p:sp>
      <p:sp>
        <p:nvSpPr>
          <p:cNvPr id="147" name="Google Shape;147;p21"/>
          <p:cNvSpPr/>
          <p:nvPr/>
        </p:nvSpPr>
        <p:spPr>
          <a:xfrm>
            <a:off x="4386438" y="2377293"/>
            <a:ext cx="1735200" cy="677700"/>
          </a:xfrm>
          <a:prstGeom prst="chevron">
            <a:avLst>
              <a:gd fmla="val 50000" name="adj"/>
            </a:avLst>
          </a:prstGeom>
          <a:solidFill>
            <a:srgbClr val="1F6CEB"/>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8" name="Google Shape;148;p21"/>
          <p:cNvSpPr txBox="1"/>
          <p:nvPr>
            <p:ph idx="4294967295" type="body"/>
          </p:nvPr>
        </p:nvSpPr>
        <p:spPr>
          <a:xfrm>
            <a:off x="4631617" y="2502337"/>
            <a:ext cx="1113000" cy="42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Stage 4</a:t>
            </a:r>
            <a:endParaRPr>
              <a:solidFill>
                <a:schemeClr val="lt1"/>
              </a:solidFill>
            </a:endParaRPr>
          </a:p>
        </p:txBody>
      </p:sp>
      <p:grpSp>
        <p:nvGrpSpPr>
          <p:cNvPr id="149" name="Google Shape;149;p21"/>
          <p:cNvGrpSpPr/>
          <p:nvPr/>
        </p:nvGrpSpPr>
        <p:grpSpPr>
          <a:xfrm>
            <a:off x="5102243" y="3050028"/>
            <a:ext cx="168269" cy="539693"/>
            <a:chOff x="5958946" y="2938958"/>
            <a:chExt cx="198900" cy="593656"/>
          </a:xfrm>
        </p:grpSpPr>
        <p:cxnSp>
          <p:nvCxnSpPr>
            <p:cNvPr id="150" name="Google Shape;150;p21"/>
            <p:cNvCxnSpPr/>
            <p:nvPr/>
          </p:nvCxnSpPr>
          <p:spPr>
            <a:xfrm rot="10800000">
              <a:off x="6058409" y="2938958"/>
              <a:ext cx="0" cy="554700"/>
            </a:xfrm>
            <a:prstGeom prst="straightConnector1">
              <a:avLst/>
            </a:prstGeom>
            <a:noFill/>
            <a:ln cap="flat" cmpd="sng" w="9525">
              <a:solidFill>
                <a:schemeClr val="lt1"/>
              </a:solidFill>
              <a:prstDash val="solid"/>
              <a:round/>
              <a:headEnd len="sm" w="sm" type="none"/>
              <a:tailEnd len="sm" w="sm" type="none"/>
            </a:ln>
          </p:spPr>
        </p:cxnSp>
        <p:sp>
          <p:nvSpPr>
            <p:cNvPr id="151" name="Google Shape;151;p21"/>
            <p:cNvSpPr/>
            <p:nvPr/>
          </p:nvSpPr>
          <p:spPr>
            <a:xfrm flipH="1" rot="10800000">
              <a:off x="5958946" y="3333714"/>
              <a:ext cx="198900" cy="19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21"/>
          <p:cNvSpPr txBox="1"/>
          <p:nvPr>
            <p:ph idx="4294967295" type="body"/>
          </p:nvPr>
        </p:nvSpPr>
        <p:spPr>
          <a:xfrm>
            <a:off x="3988700" y="3794300"/>
            <a:ext cx="2515200" cy="6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Model</a:t>
            </a:r>
            <a:r>
              <a:rPr lang="en" sz="1600">
                <a:solidFill>
                  <a:schemeClr val="lt1"/>
                </a:solidFill>
              </a:rPr>
              <a:t> Generation</a:t>
            </a:r>
            <a:endParaRPr sz="1600">
              <a:solidFill>
                <a:schemeClr val="lt1"/>
              </a:solidFill>
            </a:endParaRPr>
          </a:p>
          <a:p>
            <a:pPr indent="0" lvl="0" marL="0" rtl="0" algn="ctr">
              <a:spcBef>
                <a:spcPts val="0"/>
              </a:spcBef>
              <a:spcAft>
                <a:spcPts val="0"/>
              </a:spcAft>
              <a:buNone/>
            </a:pPr>
            <a:r>
              <a:rPr lang="en" sz="1600">
                <a:solidFill>
                  <a:schemeClr val="lt1"/>
                </a:solidFill>
              </a:rPr>
              <a:t>(Joshua/Michael/Keisha)</a:t>
            </a:r>
            <a:endParaRPr sz="1600">
              <a:solidFill>
                <a:schemeClr val="lt1"/>
              </a:solidFill>
            </a:endParaRPr>
          </a:p>
        </p:txBody>
      </p:sp>
      <p:sp>
        <p:nvSpPr>
          <p:cNvPr id="153" name="Google Shape;153;p21"/>
          <p:cNvSpPr/>
          <p:nvPr/>
        </p:nvSpPr>
        <p:spPr>
          <a:xfrm>
            <a:off x="5786520" y="2377293"/>
            <a:ext cx="1735200" cy="6777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 name="Google Shape;154;p21"/>
          <p:cNvSpPr txBox="1"/>
          <p:nvPr>
            <p:ph idx="4294967295" type="body"/>
          </p:nvPr>
        </p:nvSpPr>
        <p:spPr>
          <a:xfrm>
            <a:off x="6065449" y="2502337"/>
            <a:ext cx="1113000" cy="42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1F6CEB"/>
                </a:solidFill>
              </a:rPr>
              <a:t>Stage 5</a:t>
            </a:r>
            <a:endParaRPr>
              <a:solidFill>
                <a:srgbClr val="1F6CEB"/>
              </a:solidFill>
            </a:endParaRPr>
          </a:p>
        </p:txBody>
      </p:sp>
      <p:grpSp>
        <p:nvGrpSpPr>
          <p:cNvPr id="155" name="Google Shape;155;p21"/>
          <p:cNvGrpSpPr/>
          <p:nvPr/>
        </p:nvGrpSpPr>
        <p:grpSpPr>
          <a:xfrm>
            <a:off x="6385327" y="1842068"/>
            <a:ext cx="168269" cy="539693"/>
            <a:chOff x="3918084" y="1610215"/>
            <a:chExt cx="198900" cy="593656"/>
          </a:xfrm>
        </p:grpSpPr>
        <p:cxnSp>
          <p:nvCxnSpPr>
            <p:cNvPr id="156" name="Google Shape;156;p21"/>
            <p:cNvCxnSpPr/>
            <p:nvPr/>
          </p:nvCxnSpPr>
          <p:spPr>
            <a:xfrm>
              <a:off x="4017546" y="1649171"/>
              <a:ext cx="0" cy="554700"/>
            </a:xfrm>
            <a:prstGeom prst="straightConnector1">
              <a:avLst/>
            </a:prstGeom>
            <a:noFill/>
            <a:ln cap="flat" cmpd="sng" w="9525">
              <a:solidFill>
                <a:schemeClr val="lt1"/>
              </a:solidFill>
              <a:prstDash val="solid"/>
              <a:round/>
              <a:headEnd len="sm" w="sm" type="none"/>
              <a:tailEnd len="sm" w="sm" type="none"/>
            </a:ln>
          </p:spPr>
        </p:cxnSp>
        <p:sp>
          <p:nvSpPr>
            <p:cNvPr id="157" name="Google Shape;157;p21"/>
            <p:cNvSpPr/>
            <p:nvPr/>
          </p:nvSpPr>
          <p:spPr>
            <a:xfrm>
              <a:off x="3918084" y="1610215"/>
              <a:ext cx="198900" cy="19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1"/>
          <p:cNvSpPr txBox="1"/>
          <p:nvPr>
            <p:ph idx="4294967295" type="body"/>
          </p:nvPr>
        </p:nvSpPr>
        <p:spPr>
          <a:xfrm>
            <a:off x="5334775" y="1177025"/>
            <a:ext cx="2338200" cy="6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Model Parametrization</a:t>
            </a:r>
            <a:endParaRPr sz="1600">
              <a:solidFill>
                <a:schemeClr val="lt1"/>
              </a:solidFill>
            </a:endParaRPr>
          </a:p>
          <a:p>
            <a:pPr indent="0" lvl="0" marL="0" rtl="0" algn="ctr">
              <a:spcBef>
                <a:spcPts val="0"/>
              </a:spcBef>
              <a:spcAft>
                <a:spcPts val="0"/>
              </a:spcAft>
              <a:buNone/>
            </a:pPr>
            <a:r>
              <a:rPr lang="en" sz="1600">
                <a:solidFill>
                  <a:schemeClr val="lt1"/>
                </a:solidFill>
              </a:rPr>
              <a:t>(Michael/Kaan)</a:t>
            </a:r>
            <a:endParaRPr sz="1600">
              <a:solidFill>
                <a:schemeClr val="lt1"/>
              </a:solidFill>
            </a:endParaRPr>
          </a:p>
        </p:txBody>
      </p:sp>
      <p:sp>
        <p:nvSpPr>
          <p:cNvPr id="159" name="Google Shape;159;p21"/>
          <p:cNvSpPr txBox="1"/>
          <p:nvPr>
            <p:ph idx="4294967295" type="title"/>
          </p:nvPr>
        </p:nvSpPr>
        <p:spPr>
          <a:xfrm>
            <a:off x="204900" y="142825"/>
            <a:ext cx="8222100" cy="5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 Stages</a:t>
            </a:r>
            <a:endParaRPr/>
          </a:p>
        </p:txBody>
      </p:sp>
      <p:sp>
        <p:nvSpPr>
          <p:cNvPr id="160" name="Google Shape;160;p21"/>
          <p:cNvSpPr/>
          <p:nvPr/>
        </p:nvSpPr>
        <p:spPr>
          <a:xfrm>
            <a:off x="7186620" y="2377293"/>
            <a:ext cx="1735200" cy="677700"/>
          </a:xfrm>
          <a:prstGeom prst="chevron">
            <a:avLst>
              <a:gd fmla="val 50000" name="adj"/>
            </a:avLst>
          </a:prstGeom>
          <a:solidFill>
            <a:srgbClr val="FF9900"/>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 name="Google Shape;161;p21"/>
          <p:cNvSpPr txBox="1"/>
          <p:nvPr>
            <p:ph idx="4294967295" type="body"/>
          </p:nvPr>
        </p:nvSpPr>
        <p:spPr>
          <a:xfrm>
            <a:off x="7465925" y="2502400"/>
            <a:ext cx="1455900" cy="4275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700">
                <a:solidFill>
                  <a:schemeClr val="lt1"/>
                </a:solidFill>
              </a:rPr>
              <a:t>Presentation</a:t>
            </a:r>
            <a:endParaRPr sz="17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